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1" r:id="rId3"/>
  </p:sldMasterIdLst>
  <p:notesMasterIdLst>
    <p:notesMasterId r:id="rId17"/>
  </p:notesMasterIdLst>
  <p:sldIdLst>
    <p:sldId id="281" r:id="rId4"/>
    <p:sldId id="309" r:id="rId5"/>
    <p:sldId id="300" r:id="rId6"/>
    <p:sldId id="301" r:id="rId7"/>
    <p:sldId id="302" r:id="rId8"/>
    <p:sldId id="303" r:id="rId9"/>
    <p:sldId id="304" r:id="rId10"/>
    <p:sldId id="305" r:id="rId11"/>
    <p:sldId id="306" r:id="rId12"/>
    <p:sldId id="307" r:id="rId13"/>
    <p:sldId id="308" r:id="rId14"/>
    <p:sldId id="298" r:id="rId15"/>
    <p:sldId id="299" r:id="rId16"/>
    <p:sldId id="264" r:id="rId18"/>
    <p:sldId id="279" r:id="rId19"/>
    <p:sldId id="280" r:id="rId20"/>
    <p:sldId id="267" r:id="rId21"/>
  </p:sldIdLst>
  <p:sldSz cx="12192000" cy="6858000"/>
  <p:notesSz cx="6858000" cy="9144000"/>
  <p:embeddedFontLst>
    <p:embeddedFont>
      <p:font typeface="微软雅黑 Light" panose="020B0502040204020203" pitchFamily="34" charset="-122"/>
      <p:regular r:id="rId25"/>
    </p:embeddedFont>
    <p:embeddedFont>
      <p:font typeface="微软雅黑" panose="020B0503020204020204" pitchFamily="34" charset="-122"/>
      <p:regular r:id="rId26"/>
    </p:embeddedFont>
    <p:embeddedFont>
      <p:font typeface="Open Sans" panose="020B0606030504020204" pitchFamily="34" charset="0"/>
      <p:regular r:id="rId27"/>
      <p:bold r:id="rId28"/>
      <p:italic r:id="rId29"/>
      <p:boldItalic r:id="rId30"/>
    </p:embeddedFont>
    <p:embeddedFont>
      <p:font typeface="印品睿圆体" panose="02010600030101010101" pitchFamily="2" charset="-122"/>
      <p:regular r:id="rId31"/>
    </p:embeddedFont>
    <p:embeddedFont>
      <p:font typeface="等线" panose="02010600030101010101" charset="-122"/>
      <p:regular r:id="rId32"/>
    </p:embeddedFont>
    <p:embeddedFont>
      <p:font typeface="等线 Light" panose="02010600030101010101" charset="-122"/>
      <p:regular r:id="rId33"/>
    </p:embeddedFont>
    <p:embeddedFont>
      <p:font typeface="Calibri" panose="020F0502020204030204" charset="0"/>
      <p:regular r:id="rId34"/>
      <p:bold r:id="rId35"/>
      <p:italic r:id="rId36"/>
      <p:boldItalic r:id="rId37"/>
    </p:embeddedFont>
    <p:embeddedFont>
      <p:font typeface="Raleway" panose="020B0003030101060003" pitchFamily="34" charset="0"/>
      <p:regular r:id="rId38"/>
    </p:embeddedFont>
    <p:embeddedFont>
      <p:font typeface="汉仪柏青体繁" panose="02010604000101010101" pitchFamily="2" charset="-122"/>
      <p:regular r:id="rId3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ED8E4"/>
    <a:srgbClr val="F5AC95"/>
    <a:srgbClr val="F5F7F9"/>
    <a:srgbClr val="FBE081"/>
    <a:srgbClr val="F8CB1F"/>
    <a:srgbClr val="E58F69"/>
    <a:srgbClr val="CEF1F3"/>
    <a:srgbClr val="EBC11F"/>
    <a:srgbClr val="BADEEC"/>
    <a:srgbClr val="F7E5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59" autoAdjust="0"/>
    <p:restoredTop sz="94660"/>
  </p:normalViewPr>
  <p:slideViewPr>
    <p:cSldViewPr snapToGrid="0">
      <p:cViewPr varScale="1">
        <p:scale>
          <a:sx n="80" d="100"/>
          <a:sy n="80" d="100"/>
        </p:scale>
        <p:origin x="39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9" Type="http://schemas.openxmlformats.org/officeDocument/2006/relationships/font" Target="fonts/font15.fntdata"/><Relationship Id="rId38" Type="http://schemas.openxmlformats.org/officeDocument/2006/relationships/font" Target="fonts/font14.fntdata"/><Relationship Id="rId37" Type="http://schemas.openxmlformats.org/officeDocument/2006/relationships/font" Target="fonts/font13.fntdata"/><Relationship Id="rId36" Type="http://schemas.openxmlformats.org/officeDocument/2006/relationships/font" Target="fonts/font12.fntdata"/><Relationship Id="rId35" Type="http://schemas.openxmlformats.org/officeDocument/2006/relationships/font" Target="fonts/font11.fntdata"/><Relationship Id="rId34" Type="http://schemas.openxmlformats.org/officeDocument/2006/relationships/font" Target="fonts/font10.fntdata"/><Relationship Id="rId33" Type="http://schemas.openxmlformats.org/officeDocument/2006/relationships/font" Target="fonts/font9.fntdata"/><Relationship Id="rId32" Type="http://schemas.openxmlformats.org/officeDocument/2006/relationships/font" Target="fonts/font8.fntdata"/><Relationship Id="rId31" Type="http://schemas.openxmlformats.org/officeDocument/2006/relationships/font" Target="fonts/font7.fntdata"/><Relationship Id="rId30" Type="http://schemas.openxmlformats.org/officeDocument/2006/relationships/font" Target="fonts/font6.fntdata"/><Relationship Id="rId3" Type="http://schemas.openxmlformats.org/officeDocument/2006/relationships/slideMaster" Target="slideMasters/slideMaster2.xml"/><Relationship Id="rId29" Type="http://schemas.openxmlformats.org/officeDocument/2006/relationships/font" Target="fonts/font5.fntdata"/><Relationship Id="rId28" Type="http://schemas.openxmlformats.org/officeDocument/2006/relationships/font" Target="fonts/font4.fntdata"/><Relationship Id="rId27" Type="http://schemas.openxmlformats.org/officeDocument/2006/relationships/font" Target="fonts/font3.fntdata"/><Relationship Id="rId26" Type="http://schemas.openxmlformats.org/officeDocument/2006/relationships/font" Target="fonts/font2.fntdata"/><Relationship Id="rId25" Type="http://schemas.openxmlformats.org/officeDocument/2006/relationships/font" Target="fonts/font1.fntdata"/><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notesMaster" Target="notesMasters/notesMaster1.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wdp>
</file>

<file path=ppt/media/image4.png>
</file>

<file path=ppt/media/image5.wdp>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F4297C5-A486-422E-9BD4-C20DF0A976A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0F73EFC-92D9-464B-8425-39CC58A91A95}"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4297C5-A486-422E-9BD4-C20DF0A976A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F73EFC-92D9-464B-8425-39CC58A91A9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4297C5-A486-422E-9BD4-C20DF0A976A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F73EFC-92D9-464B-8425-39CC58A91A9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image" Target="../media/image17.png"/><Relationship Id="rId1" Type="http://schemas.openxmlformats.org/officeDocument/2006/relationships/tags" Target="../tags/tag1.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image" Target="../media/image15.png"/><Relationship Id="rId2" Type="http://schemas.openxmlformats.org/officeDocument/2006/relationships/image" Target="../media/image18.png"/><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image" Target="../media/image19.png"/><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3.wdp"/><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microsoft.com/office/2007/relationships/hdphoto" Target="../media/image5.wdp"/><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4957445"/>
          </a:xfrm>
          <a:prstGeom prst="rect">
            <a:avLst/>
          </a:prstGeom>
          <a:solidFill>
            <a:srgbClr val="B7DEE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8"/>
          <p:cNvSpPr txBox="1"/>
          <p:nvPr/>
        </p:nvSpPr>
        <p:spPr>
          <a:xfrm>
            <a:off x="5273035" y="6090167"/>
            <a:ext cx="1727200" cy="398780"/>
          </a:xfrm>
          <a:prstGeom prst="rect">
            <a:avLst/>
          </a:prstGeom>
          <a:noFill/>
        </p:spPr>
        <p:txBody>
          <a:bodyPr wrap="square" rtlCol="0">
            <a:spAutoFit/>
          </a:bodyPr>
          <a:lstStyle/>
          <a:p>
            <a:pPr algn="ctr"/>
            <a:r>
              <a:rPr lang="en-US" altLang="zh-CN" sz="2000">
                <a:solidFill>
                  <a:srgbClr val="333333"/>
                </a:solidFill>
                <a:latin typeface="微软雅黑" panose="020B0503020204020204" pitchFamily="34" charset="-122"/>
                <a:ea typeface="微软雅黑" panose="020B0503020204020204" pitchFamily="34" charset="-122"/>
              </a:rPr>
              <a:t>2022.3.15</a:t>
            </a:r>
            <a:endParaRPr lang="zh-CN" altLang="en-US" sz="2000">
              <a:solidFill>
                <a:srgbClr val="333333"/>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2561590" y="5168265"/>
            <a:ext cx="7149465" cy="922020"/>
          </a:xfrm>
          <a:prstGeom prst="rect">
            <a:avLst/>
          </a:prstGeom>
          <a:noFill/>
        </p:spPr>
        <p:txBody>
          <a:bodyPr wrap="square" rtlCol="0">
            <a:spAutoFit/>
          </a:bodyPr>
          <a:p>
            <a:pPr algn="ctr"/>
            <a:r>
              <a:rPr lang="zh-CN" altLang="en-US">
                <a:solidFill>
                  <a:schemeClr val="bg1">
                    <a:lumMod val="50000"/>
                  </a:schemeClr>
                </a:solidFill>
                <a:latin typeface="微软雅黑 Light" panose="020B0502040204020203" pitchFamily="34" charset="-122"/>
                <a:ea typeface="微软雅黑 Light" panose="020B0502040204020203" pitchFamily="34" charset="-122"/>
                <a:sym typeface="+mn-ea"/>
              </a:rPr>
              <a:t>课程：软件工程原理与实践</a:t>
            </a:r>
            <a:endParaRPr lang="zh-CN" altLang="en-US">
              <a:solidFill>
                <a:schemeClr val="bg1">
                  <a:lumMod val="50000"/>
                </a:schemeClr>
              </a:solidFill>
              <a:latin typeface="微软雅黑 Light" panose="020B0502040204020203" pitchFamily="34" charset="-122"/>
              <a:ea typeface="微软雅黑 Light" panose="020B0502040204020203" pitchFamily="34" charset="-122"/>
              <a:sym typeface="+mn-ea"/>
            </a:endParaRPr>
          </a:p>
          <a:p>
            <a:pPr algn="ctr"/>
            <a:r>
              <a:rPr lang="zh-CN" altLang="en-US">
                <a:solidFill>
                  <a:schemeClr val="bg1">
                    <a:lumMod val="50000"/>
                  </a:schemeClr>
                </a:solidFill>
                <a:latin typeface="微软雅黑 Light" panose="020B0502040204020203" pitchFamily="34" charset="-122"/>
                <a:ea typeface="微软雅黑 Light" panose="020B0502040204020203" pitchFamily="34" charset="-122"/>
              </a:rPr>
              <a:t>指导老师：沈备军</a:t>
            </a:r>
            <a:endParaRPr lang="zh-CN" altLang="en-US">
              <a:solidFill>
                <a:schemeClr val="bg1">
                  <a:lumMod val="50000"/>
                </a:schemeClr>
              </a:solidFill>
              <a:latin typeface="微软雅黑 Light" panose="020B0502040204020203" pitchFamily="34" charset="-122"/>
              <a:ea typeface="微软雅黑 Light" panose="020B0502040204020203" pitchFamily="34" charset="-122"/>
            </a:endParaRPr>
          </a:p>
          <a:p>
            <a:pPr algn="ctr"/>
            <a:r>
              <a:rPr lang="zh-CN" altLang="en-US">
                <a:solidFill>
                  <a:schemeClr val="bg1">
                    <a:lumMod val="50000"/>
                  </a:schemeClr>
                </a:solidFill>
                <a:latin typeface="微软雅黑 Light" panose="020B0502040204020203" pitchFamily="34" charset="-122"/>
                <a:ea typeface="微软雅黑 Light" panose="020B0502040204020203" pitchFamily="34" charset="-122"/>
              </a:rPr>
              <a:t>一组成员：董云鹏</a:t>
            </a:r>
            <a:r>
              <a:rPr lang="en-US" altLang="zh-CN">
                <a:solidFill>
                  <a:schemeClr val="bg1">
                    <a:lumMod val="50000"/>
                  </a:schemeClr>
                </a:solidFill>
                <a:latin typeface="微软雅黑 Light" panose="020B0502040204020203" pitchFamily="34" charset="-122"/>
                <a:ea typeface="微软雅黑 Light" panose="020B0502040204020203" pitchFamily="34" charset="-122"/>
              </a:rPr>
              <a:t> </a:t>
            </a:r>
            <a:r>
              <a:rPr lang="zh-CN" altLang="en-US">
                <a:solidFill>
                  <a:schemeClr val="bg1">
                    <a:lumMod val="50000"/>
                  </a:schemeClr>
                </a:solidFill>
                <a:latin typeface="微软雅黑 Light" panose="020B0502040204020203" pitchFamily="34" charset="-122"/>
                <a:ea typeface="微软雅黑 Light" panose="020B0502040204020203" pitchFamily="34" charset="-122"/>
              </a:rPr>
              <a:t>罗世才</a:t>
            </a:r>
            <a:r>
              <a:rPr lang="en-US" altLang="zh-CN">
                <a:solidFill>
                  <a:schemeClr val="bg1">
                    <a:lumMod val="50000"/>
                  </a:schemeClr>
                </a:solidFill>
                <a:latin typeface="微软雅黑 Light" panose="020B0502040204020203" pitchFamily="34" charset="-122"/>
                <a:ea typeface="微软雅黑 Light" panose="020B0502040204020203" pitchFamily="34" charset="-122"/>
              </a:rPr>
              <a:t> </a:t>
            </a:r>
            <a:r>
              <a:rPr lang="zh-CN" altLang="en-US">
                <a:solidFill>
                  <a:schemeClr val="bg1">
                    <a:lumMod val="50000"/>
                  </a:schemeClr>
                </a:solidFill>
                <a:latin typeface="微软雅黑 Light" panose="020B0502040204020203" pitchFamily="34" charset="-122"/>
                <a:ea typeface="微软雅黑 Light" panose="020B0502040204020203" pitchFamily="34" charset="-122"/>
              </a:rPr>
              <a:t>肖蔚尔</a:t>
            </a:r>
            <a:r>
              <a:rPr lang="en-US" altLang="zh-CN">
                <a:solidFill>
                  <a:schemeClr val="bg1">
                    <a:lumMod val="50000"/>
                  </a:schemeClr>
                </a:solidFill>
                <a:latin typeface="微软雅黑 Light" panose="020B0502040204020203" pitchFamily="34" charset="-122"/>
                <a:ea typeface="微软雅黑 Light" panose="020B0502040204020203" pitchFamily="34" charset="-122"/>
              </a:rPr>
              <a:t> </a:t>
            </a:r>
            <a:r>
              <a:rPr lang="zh-CN" altLang="en-US">
                <a:solidFill>
                  <a:schemeClr val="bg1">
                    <a:lumMod val="50000"/>
                  </a:schemeClr>
                </a:solidFill>
                <a:latin typeface="微软雅黑 Light" panose="020B0502040204020203" pitchFamily="34" charset="-122"/>
                <a:ea typeface="微软雅黑 Light" panose="020B0502040204020203" pitchFamily="34" charset="-122"/>
              </a:rPr>
              <a:t>徐国洪</a:t>
            </a:r>
            <a:r>
              <a:rPr lang="en-US" altLang="zh-CN">
                <a:solidFill>
                  <a:schemeClr val="bg1">
                    <a:lumMod val="50000"/>
                  </a:schemeClr>
                </a:solidFill>
                <a:latin typeface="微软雅黑 Light" panose="020B0502040204020203" pitchFamily="34" charset="-122"/>
                <a:ea typeface="微软雅黑 Light" panose="020B0502040204020203" pitchFamily="34" charset="-122"/>
              </a:rPr>
              <a:t> </a:t>
            </a:r>
            <a:r>
              <a:rPr lang="zh-CN" altLang="en-US">
                <a:solidFill>
                  <a:schemeClr val="bg1">
                    <a:lumMod val="50000"/>
                  </a:schemeClr>
                </a:solidFill>
                <a:latin typeface="微软雅黑 Light" panose="020B0502040204020203" pitchFamily="34" charset="-122"/>
                <a:ea typeface="微软雅黑 Light" panose="020B0502040204020203" pitchFamily="34" charset="-122"/>
              </a:rPr>
              <a:t>赵熙（姓氏字母序）</a:t>
            </a:r>
            <a:endParaRPr lang="zh-CN" altLang="en-US">
              <a:solidFill>
                <a:schemeClr val="bg1">
                  <a:lumMod val="50000"/>
                </a:schemeClr>
              </a:solidFill>
              <a:latin typeface="微软雅黑 Light" panose="020B0502040204020203" pitchFamily="34" charset="-122"/>
              <a:ea typeface="微软雅黑 Light" panose="020B0502040204020203" pitchFamily="34" charset="-122"/>
            </a:endParaRPr>
          </a:p>
        </p:txBody>
      </p:sp>
      <p:grpSp>
        <p:nvGrpSpPr>
          <p:cNvPr id="12" name="Group 3"/>
          <p:cNvGrpSpPr/>
          <p:nvPr/>
        </p:nvGrpSpPr>
        <p:grpSpPr>
          <a:xfrm>
            <a:off x="3442970" y="711200"/>
            <a:ext cx="5387340" cy="4457065"/>
            <a:chOff x="7495192" y="1077673"/>
            <a:chExt cx="9387266" cy="7807822"/>
          </a:xfrm>
        </p:grpSpPr>
        <p:pic>
          <p:nvPicPr>
            <p:cNvPr id="68" name="Picture 67"/>
            <p:cNvPicPr>
              <a:picLocks noChangeAspect="1"/>
            </p:cNvPicPr>
            <p:nvPr/>
          </p:nvPicPr>
          <p:blipFill>
            <a:blip r:embed="rId1" cstate="email">
              <a:extLst>
                <a:ext uri="{28A0092B-C50C-407E-A947-70E740481C1C}">
                  <a14:useLocalDpi xmlns:a14="http://schemas.microsoft.com/office/drawing/2010/main" val="0"/>
                </a:ext>
              </a:extLst>
            </a:blip>
            <a:stretch>
              <a:fillRect/>
            </a:stretch>
          </p:blipFill>
          <p:spPr>
            <a:xfrm>
              <a:off x="7495192" y="1077673"/>
              <a:ext cx="9387266" cy="7807822"/>
            </a:xfrm>
            <a:prstGeom prst="rect">
              <a:avLst/>
            </a:prstGeom>
          </p:spPr>
        </p:pic>
        <p:sp>
          <p:nvSpPr>
            <p:cNvPr id="69" name="Rectangle 68"/>
            <p:cNvSpPr/>
            <p:nvPr/>
          </p:nvSpPr>
          <p:spPr>
            <a:xfrm>
              <a:off x="11635773" y="6780020"/>
              <a:ext cx="1193800" cy="609976"/>
            </a:xfrm>
            <a:prstGeom prst="rect">
              <a:avLst/>
            </a:prstGeom>
            <a:solidFill>
              <a:srgbClr val="D2D3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latin typeface="Source Sans Pro Light" charset="0"/>
              </a:endParaRPr>
            </a:p>
          </p:txBody>
        </p:sp>
      </p:grpSp>
      <p:sp>
        <p:nvSpPr>
          <p:cNvPr id="15" name="文本框 14"/>
          <p:cNvSpPr txBox="1"/>
          <p:nvPr/>
        </p:nvSpPr>
        <p:spPr>
          <a:xfrm>
            <a:off x="4061460" y="2032635"/>
            <a:ext cx="4200525" cy="891540"/>
          </a:xfrm>
          <a:prstGeom prst="rect">
            <a:avLst/>
          </a:prstGeom>
          <a:noFill/>
        </p:spPr>
        <p:txBody>
          <a:bodyPr wrap="square" rtlCol="0">
            <a:spAutoFit/>
          </a:bodyPr>
          <a:p>
            <a:pPr algn="ctr"/>
            <a:r>
              <a:rPr lang="zh-CN" altLang="en-US" sz="3200" b="1">
                <a:solidFill>
                  <a:schemeClr val="tx1">
                    <a:lumMod val="50000"/>
                    <a:lumOff val="50000"/>
                  </a:schemeClr>
                </a:solidFill>
                <a:latin typeface="微软雅黑 Light" panose="020B0502040204020203" pitchFamily="34" charset="-122"/>
                <a:ea typeface="微软雅黑 Light" panose="020B0502040204020203" pitchFamily="34" charset="-122"/>
              </a:rPr>
              <a:t>牙科医院管理系统</a:t>
            </a:r>
            <a:endParaRPr lang="zh-CN" altLang="en-US" sz="3200" b="1">
              <a:solidFill>
                <a:schemeClr val="tx1">
                  <a:lumMod val="50000"/>
                  <a:lumOff val="50000"/>
                </a:schemeClr>
              </a:solidFill>
              <a:latin typeface="微软雅黑 Light" panose="020B0502040204020203" pitchFamily="34" charset="-122"/>
              <a:ea typeface="微软雅黑 Light" panose="020B0502040204020203" pitchFamily="34" charset="-122"/>
            </a:endParaRPr>
          </a:p>
          <a:p>
            <a:pPr algn="ctr"/>
            <a:r>
              <a:rPr lang="zh-CN" altLang="en-US" sz="2000" b="1">
                <a:solidFill>
                  <a:schemeClr val="tx1">
                    <a:lumMod val="50000"/>
                    <a:lumOff val="50000"/>
                  </a:schemeClr>
                </a:solidFill>
                <a:latin typeface="微软雅黑 Light" panose="020B0502040204020203" pitchFamily="34" charset="-122"/>
                <a:ea typeface="微软雅黑 Light" panose="020B0502040204020203" pitchFamily="34" charset="-122"/>
              </a:rPr>
              <a:t>第一次迭代汇报</a:t>
            </a:r>
            <a:endParaRPr lang="zh-CN" altLang="en-US" sz="2000" b="1">
              <a:solidFill>
                <a:schemeClr val="tx1">
                  <a:lumMod val="50000"/>
                  <a:lumOff val="50000"/>
                </a:schemeClr>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096000" y="0"/>
            <a:ext cx="6096000" cy="6858000"/>
          </a:xfrm>
          <a:prstGeom prst="rect">
            <a:avLst/>
          </a:prstGeom>
          <a:solidFill>
            <a:srgbClr val="52CADA">
              <a:alpha val="7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14" name="乘号 13"/>
          <p:cNvSpPr/>
          <p:nvPr/>
        </p:nvSpPr>
        <p:spPr>
          <a:xfrm>
            <a:off x="566057" y="551542"/>
            <a:ext cx="508000" cy="508000"/>
          </a:xfrm>
          <a:prstGeom prst="mathMultiply">
            <a:avLst>
              <a:gd name="adj1" fmla="val 4472"/>
            </a:avLst>
          </a:prstGeom>
          <a:solidFill>
            <a:srgbClr val="333333">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乘号 6"/>
          <p:cNvSpPr/>
          <p:nvPr/>
        </p:nvSpPr>
        <p:spPr>
          <a:xfrm>
            <a:off x="10959607" y="5700816"/>
            <a:ext cx="550222" cy="550222"/>
          </a:xfrm>
          <a:prstGeom prst="mathMultiply">
            <a:avLst>
              <a:gd name="adj1" fmla="val 4472"/>
            </a:avLst>
          </a:prstGeom>
          <a:solidFill>
            <a:schemeClr val="bg1">
              <a:lumMod val="95000"/>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文本框 7"/>
          <p:cNvSpPr txBox="1"/>
          <p:nvPr/>
        </p:nvSpPr>
        <p:spPr>
          <a:xfrm>
            <a:off x="1233715" y="1452026"/>
            <a:ext cx="2057490" cy="461665"/>
          </a:xfrm>
          <a:prstGeom prst="rect">
            <a:avLst/>
          </a:prstGeom>
          <a:noFill/>
        </p:spPr>
        <p:txBody>
          <a:bodyPr wrap="square" rtlCol="0">
            <a:spAutoFit/>
          </a:bodyPr>
          <a:lstStyle/>
          <a:p>
            <a:r>
              <a:rPr lang="zh-CN" altLang="en-US" sz="2400" b="1" dirty="0">
                <a:solidFill>
                  <a:schemeClr val="tx1">
                    <a:lumMod val="75000"/>
                    <a:lumOff val="25000"/>
                  </a:schemeClr>
                </a:solidFill>
                <a:latin typeface="微软雅黑 Light" panose="020B0502040204020203" pitchFamily="34" charset="-122"/>
                <a:ea typeface="微软雅黑 Light" panose="020B0502040204020203" pitchFamily="34" charset="-122"/>
              </a:rPr>
              <a:t>优点五</a:t>
            </a:r>
            <a:endParaRPr lang="zh-CN" altLang="en-US" sz="2400" b="1"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9" name="矩形 8"/>
          <p:cNvSpPr/>
          <p:nvPr/>
        </p:nvSpPr>
        <p:spPr>
          <a:xfrm>
            <a:off x="381887" y="2189169"/>
            <a:ext cx="2909318" cy="2808205"/>
          </a:xfrm>
          <a:prstGeom prst="rect">
            <a:avLst/>
          </a:prstGeom>
        </p:spPr>
        <p:txBody>
          <a:bodyPr wrap="square">
            <a:spAutoFit/>
          </a:bodyPr>
          <a:lstStyle/>
          <a:p>
            <a:pPr algn="just">
              <a:lnSpc>
                <a:spcPct val="150000"/>
              </a:lnSpc>
            </a:pPr>
            <a:r>
              <a:rPr lang="zh-CN" altLang="en-US" sz="2000"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rPr>
              <a:t>医院管理者能管理、编排医生信息及修改发放挂号数量，能够设置各个科室问诊流程等，进行废号管理，提高医疗资源利用率</a:t>
            </a:r>
            <a:endParaRPr lang="zh-CN" altLang="en-US" sz="2000"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endParaRPr>
          </a:p>
        </p:txBody>
      </p:sp>
      <p:sp>
        <p:nvSpPr>
          <p:cNvPr id="11" name="矩形 10"/>
          <p:cNvSpPr/>
          <p:nvPr/>
        </p:nvSpPr>
        <p:spPr>
          <a:xfrm>
            <a:off x="8657893" y="2300290"/>
            <a:ext cx="3164114" cy="2854371"/>
          </a:xfrm>
          <a:prstGeom prst="rect">
            <a:avLst/>
          </a:prstGeom>
        </p:spPr>
        <p:txBody>
          <a:bodyPr wrap="square">
            <a:spAutoFit/>
          </a:bodyPr>
          <a:lstStyle/>
          <a:p>
            <a:pPr algn="r">
              <a:lnSpc>
                <a:spcPct val="130000"/>
              </a:lnSpc>
            </a:pPr>
            <a:r>
              <a:rPr lang="zh-CN" altLang="en-US" sz="2000" dirty="0">
                <a:solidFill>
                  <a:schemeClr val="bg1"/>
                </a:solidFill>
                <a:latin typeface="Raleway" panose="020B0003030101060003" pitchFamily="34" charset="0"/>
                <a:ea typeface="微软雅黑" panose="020B0503020204020204" pitchFamily="34" charset="-122"/>
                <a:cs typeface="Open Sans" panose="020B0606030504020204" pitchFamily="34" charset="0"/>
              </a:rPr>
              <a:t>在每个就诊流程提供线上缴费功能，进行下一个治疗流程时，医生可查看患者各流程缴费情况，提醒患者按时缴费，线上缴费功能可减轻医院缴费窗口压力，缩短患者就诊时间</a:t>
            </a:r>
            <a:endParaRPr lang="zh-CN" altLang="en-US" sz="2000" dirty="0">
              <a:solidFill>
                <a:schemeClr val="bg1"/>
              </a:solidFill>
              <a:latin typeface="Raleway" panose="020B0003030101060003" pitchFamily="34" charset="0"/>
              <a:ea typeface="微软雅黑" panose="020B0503020204020204" pitchFamily="34" charset="-122"/>
              <a:cs typeface="Open Sans" panose="020B0606030504020204" pitchFamily="34" charset="0"/>
            </a:endParaRPr>
          </a:p>
        </p:txBody>
      </p:sp>
      <p:sp>
        <p:nvSpPr>
          <p:cNvPr id="12" name="文本框 11"/>
          <p:cNvSpPr txBox="1"/>
          <p:nvPr/>
        </p:nvSpPr>
        <p:spPr>
          <a:xfrm>
            <a:off x="9869713" y="1452026"/>
            <a:ext cx="1146628" cy="461665"/>
          </a:xfrm>
          <a:prstGeom prst="rect">
            <a:avLst/>
          </a:prstGeom>
          <a:noFill/>
        </p:spPr>
        <p:txBody>
          <a:bodyPr wrap="square" rtlCol="0">
            <a:spAutoFit/>
          </a:bodyPr>
          <a:lstStyle/>
          <a:p>
            <a:r>
              <a:rPr lang="zh-CN" altLang="en-US" sz="2400" b="1" dirty="0">
                <a:latin typeface="微软雅黑 Light" panose="020B0502040204020203" pitchFamily="34" charset="-122"/>
                <a:ea typeface="微软雅黑 Light" panose="020B0502040204020203" pitchFamily="34" charset="-122"/>
              </a:rPr>
              <a:t>优点六</a:t>
            </a:r>
            <a:endParaRPr lang="zh-CN" altLang="en-US" sz="2400" b="1" dirty="0">
              <a:latin typeface="微软雅黑 Light" panose="020B0502040204020203" pitchFamily="34" charset="-122"/>
              <a:ea typeface="微软雅黑 Light" panose="020B0502040204020203" pitchFamily="34" charset="-122"/>
            </a:endParaRPr>
          </a:p>
        </p:txBody>
      </p:sp>
      <p:pic>
        <p:nvPicPr>
          <p:cNvPr id="15" name="Picture 8"/>
          <p:cNvPicPr>
            <a:picLocks noChangeAspect="1" noChangeArrowheads="1"/>
          </p:cNvPicPr>
          <p:nvPr/>
        </p:nvPicPr>
        <p:blipFill>
          <a:blip r:embed="rId1">
            <a:extLst>
              <a:ext uri="{28A0092B-C50C-407E-A947-70E740481C1C}">
                <a14:useLocalDpi xmlns:a14="http://schemas.microsoft.com/office/drawing/2010/main" val="0"/>
              </a:ext>
            </a:extLst>
          </a:blip>
          <a:srcRect l="4007" r="4007"/>
          <a:stretch>
            <a:fillRect/>
          </a:stretch>
        </p:blipFill>
        <p:spPr bwMode="auto">
          <a:xfrm>
            <a:off x="3726426" y="2041180"/>
            <a:ext cx="4739148" cy="2775640"/>
          </a:xfrm>
          <a:prstGeom prst="roundRect">
            <a:avLst>
              <a:gd name="adj" fmla="val 531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right)">
                                      <p:cBhvr>
                                        <p:cTn id="15" dur="500"/>
                                        <p:tgtEl>
                                          <p:spTgt spid="11"/>
                                        </p:tgtEl>
                                      </p:cBhvr>
                                    </p:animEffect>
                                  </p:childTnLst>
                                </p:cTn>
                              </p:par>
                              <p:par>
                                <p:cTn id="16" presetID="22" presetClass="entr" presetSubtype="2"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right)">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B7DEE0"/>
        </a:solidFill>
        <a:effectLst/>
      </p:bgPr>
    </p:bg>
    <p:spTree>
      <p:nvGrpSpPr>
        <p:cNvPr id="1" name=""/>
        <p:cNvGrpSpPr/>
        <p:nvPr/>
      </p:nvGrpSpPr>
      <p:grpSpPr>
        <a:xfrm>
          <a:off x="0" y="0"/>
          <a:ext cx="0" cy="0"/>
          <a:chOff x="0" y="0"/>
          <a:chExt cx="0" cy="0"/>
        </a:xfrm>
      </p:grpSpPr>
      <p:sp>
        <p:nvSpPr>
          <p:cNvPr id="6" name="椭圆 5" hidden="1"/>
          <p:cNvSpPr/>
          <p:nvPr/>
        </p:nvSpPr>
        <p:spPr>
          <a:xfrm rot="16200000">
            <a:off x="3830620" y="44658"/>
            <a:ext cx="4110086" cy="6208960"/>
          </a:xfrm>
          <a:prstGeom prst="ellipse">
            <a:avLst/>
          </a:prstGeom>
          <a:gradFill>
            <a:gsLst>
              <a:gs pos="0">
                <a:schemeClr val="bg1">
                  <a:lumMod val="0"/>
                  <a:lumOff val="100000"/>
                  <a:alpha val="16000"/>
                </a:schemeClr>
              </a:gs>
              <a:gs pos="100000">
                <a:schemeClr val="bg1">
                  <a:alpha val="0"/>
                </a:schemeClr>
              </a:gs>
            </a:gsLst>
            <a:lin ang="5400000" scaled="0"/>
          </a:gradFill>
          <a:ln>
            <a:noFill/>
          </a:ln>
          <a:effectLst>
            <a:reflection stA="52000" endPos="69000" dist="50800" dir="5400000" sy="-100000" algn="bl" rotWithShape="0"/>
            <a:softEdge rad="419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771015" y="-639445"/>
            <a:ext cx="8649335" cy="7755255"/>
          </a:xfrm>
          <a:prstGeom prst="ellipse">
            <a:avLst/>
          </a:prstGeom>
          <a:solidFill>
            <a:schemeClr val="accent1">
              <a:lumMod val="60000"/>
              <a:lumOff val="40000"/>
              <a:alpha val="16000"/>
            </a:schemeClr>
          </a:solidFill>
          <a:ln>
            <a:noFill/>
          </a:ln>
          <a:effectLst>
            <a:glow rad="76200">
              <a:schemeClr val="bg1">
                <a:alpha val="3000"/>
              </a:schemeClr>
            </a:glow>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3211850" y="2029891"/>
            <a:ext cx="6497202" cy="2175734"/>
            <a:chOff x="4522490" y="2136571"/>
            <a:chExt cx="6497202" cy="2175734"/>
          </a:xfrm>
        </p:grpSpPr>
        <p:sp>
          <p:nvSpPr>
            <p:cNvPr id="11" name="文本框 10"/>
            <p:cNvSpPr txBox="1"/>
            <p:nvPr/>
          </p:nvSpPr>
          <p:spPr>
            <a:xfrm>
              <a:off x="5877977" y="3389264"/>
              <a:ext cx="5141715" cy="922020"/>
            </a:xfrm>
            <a:prstGeom prst="rect">
              <a:avLst/>
            </a:prstGeom>
            <a:noFill/>
          </p:spPr>
          <p:txBody>
            <a:bodyPr wrap="square" rtlCol="0">
              <a:spAutoFit/>
            </a:bodyPr>
            <a:lstStyle/>
            <a:p>
              <a:r>
                <a:rPr lang="zh-CN" altLang="en-US" sz="5400" b="1">
                  <a:solidFill>
                    <a:schemeClr val="bg1"/>
                  </a:solidFill>
                  <a:latin typeface="微软雅黑 Light" panose="020B0502040204020203" pitchFamily="34" charset="-122"/>
                  <a:ea typeface="微软雅黑 Light" panose="020B0502040204020203" pitchFamily="34" charset="-122"/>
                  <a:sym typeface="+mn-ea"/>
                </a:rPr>
                <a:t>迭代评估报告</a:t>
              </a:r>
              <a:endParaRPr lang="zh-CN" altLang="en-US" sz="5400" b="1" dirty="0">
                <a:solidFill>
                  <a:schemeClr val="bg1"/>
                </a:solidFill>
                <a:latin typeface="微软雅黑 Light" panose="020B0502040204020203" pitchFamily="34" charset="-122"/>
                <a:ea typeface="微软雅黑 Light" panose="020B0502040204020203" pitchFamily="34" charset="-122"/>
                <a:sym typeface="+mn-ea"/>
              </a:endParaRPr>
            </a:p>
          </p:txBody>
        </p:sp>
        <p:cxnSp>
          <p:nvCxnSpPr>
            <p:cNvPr id="13" name="直接连接符 12"/>
            <p:cNvCxnSpPr/>
            <p:nvPr/>
          </p:nvCxnSpPr>
          <p:spPr>
            <a:xfrm flipV="1">
              <a:off x="4655708" y="2377035"/>
              <a:ext cx="2444542" cy="1935270"/>
            </a:xfrm>
            <a:prstGeom prst="line">
              <a:avLst/>
            </a:prstGeom>
            <a:ln w="6350">
              <a:solidFill>
                <a:schemeClr val="bg1"/>
              </a:solidFill>
              <a:prstDash val="solid"/>
            </a:ln>
            <a:effectLst>
              <a:outerShdw blurRad="63500" sx="102000" sy="102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sp>
          <p:nvSpPr>
            <p:cNvPr id="15" name="文本框 14" hidden="1"/>
            <p:cNvSpPr txBox="1"/>
            <p:nvPr/>
          </p:nvSpPr>
          <p:spPr>
            <a:xfrm>
              <a:off x="4522490" y="2136571"/>
              <a:ext cx="1877327" cy="1825340"/>
            </a:xfrm>
            <a:custGeom>
              <a:avLst/>
              <a:gdLst/>
              <a:ahLst/>
              <a:cxnLst/>
              <a:rect l="l" t="t" r="r" b="b"/>
              <a:pathLst>
                <a:path w="1877327" h="1825340">
                  <a:moveTo>
                    <a:pt x="1401738" y="117454"/>
                  </a:moveTo>
                  <a:cubicBezTo>
                    <a:pt x="1516624" y="213085"/>
                    <a:pt x="1622524" y="304545"/>
                    <a:pt x="1719439" y="391832"/>
                  </a:cubicBezTo>
                  <a:lnTo>
                    <a:pt x="1636644" y="466925"/>
                  </a:lnTo>
                  <a:cubicBezTo>
                    <a:pt x="1552566" y="382847"/>
                    <a:pt x="1448591" y="289462"/>
                    <a:pt x="1324719" y="186770"/>
                  </a:cubicBezTo>
                  <a:close/>
                  <a:moveTo>
                    <a:pt x="1068632" y="0"/>
                  </a:moveTo>
                  <a:lnTo>
                    <a:pt x="1177421" y="0"/>
                  </a:lnTo>
                  <a:cubicBezTo>
                    <a:pt x="1175496" y="209876"/>
                    <a:pt x="1179347" y="404990"/>
                    <a:pt x="1188974" y="585341"/>
                  </a:cubicBezTo>
                  <a:lnTo>
                    <a:pt x="1877327" y="585341"/>
                  </a:lnTo>
                  <a:lnTo>
                    <a:pt x="1877327" y="683540"/>
                  </a:lnTo>
                  <a:lnTo>
                    <a:pt x="1194750" y="683540"/>
                  </a:lnTo>
                  <a:cubicBezTo>
                    <a:pt x="1203094" y="782381"/>
                    <a:pt x="1213042" y="873198"/>
                    <a:pt x="1224595" y="955993"/>
                  </a:cubicBezTo>
                  <a:cubicBezTo>
                    <a:pt x="1242566" y="1079865"/>
                    <a:pt x="1260216" y="1178384"/>
                    <a:pt x="1277545" y="1251552"/>
                  </a:cubicBezTo>
                  <a:cubicBezTo>
                    <a:pt x="1405268" y="1139875"/>
                    <a:pt x="1528818" y="1001242"/>
                    <a:pt x="1648197" y="835652"/>
                  </a:cubicBezTo>
                  <a:lnTo>
                    <a:pt x="1738694" y="894378"/>
                  </a:lnTo>
                  <a:lnTo>
                    <a:pt x="1718531" y="919701"/>
                  </a:lnTo>
                  <a:lnTo>
                    <a:pt x="724268" y="1713731"/>
                  </a:lnTo>
                  <a:lnTo>
                    <a:pt x="704239" y="1685744"/>
                  </a:lnTo>
                  <a:cubicBezTo>
                    <a:pt x="692686" y="1670982"/>
                    <a:pt x="681294" y="1657825"/>
                    <a:pt x="670062" y="1646272"/>
                  </a:cubicBezTo>
                  <a:cubicBezTo>
                    <a:pt x="871593" y="1548715"/>
                    <a:pt x="1043922" y="1442815"/>
                    <a:pt x="1187049" y="1328570"/>
                  </a:cubicBezTo>
                  <a:cubicBezTo>
                    <a:pt x="1156883" y="1220744"/>
                    <a:pt x="1133777" y="1101045"/>
                    <a:pt x="1117732" y="969471"/>
                  </a:cubicBezTo>
                  <a:cubicBezTo>
                    <a:pt x="1104895" y="864213"/>
                    <a:pt x="1095910" y="768902"/>
                    <a:pt x="1090775" y="683540"/>
                  </a:cubicBezTo>
                  <a:lnTo>
                    <a:pt x="538167" y="683540"/>
                  </a:lnTo>
                  <a:lnTo>
                    <a:pt x="538167" y="1058043"/>
                  </a:lnTo>
                  <a:cubicBezTo>
                    <a:pt x="696697" y="1028519"/>
                    <a:pt x="825061" y="1003488"/>
                    <a:pt x="923260" y="982950"/>
                  </a:cubicBezTo>
                  <a:cubicBezTo>
                    <a:pt x="923260" y="1019533"/>
                    <a:pt x="924544" y="1053229"/>
                    <a:pt x="927111" y="1084037"/>
                  </a:cubicBezTo>
                  <a:cubicBezTo>
                    <a:pt x="833405" y="1100082"/>
                    <a:pt x="703757" y="1125113"/>
                    <a:pt x="538167" y="1159130"/>
                  </a:cubicBezTo>
                  <a:lnTo>
                    <a:pt x="538167" y="1606800"/>
                  </a:lnTo>
                  <a:cubicBezTo>
                    <a:pt x="543302" y="1746075"/>
                    <a:pt x="478478" y="1817638"/>
                    <a:pt x="343695" y="1821489"/>
                  </a:cubicBezTo>
                  <a:cubicBezTo>
                    <a:pt x="305186" y="1824056"/>
                    <a:pt x="230093" y="1825340"/>
                    <a:pt x="118416" y="1825340"/>
                  </a:cubicBezTo>
                  <a:cubicBezTo>
                    <a:pt x="114565" y="1789398"/>
                    <a:pt x="107505" y="1752493"/>
                    <a:pt x="97236" y="1714626"/>
                  </a:cubicBezTo>
                  <a:cubicBezTo>
                    <a:pt x="128043" y="1717835"/>
                    <a:pt x="197681" y="1719761"/>
                    <a:pt x="306149" y="1720402"/>
                  </a:cubicBezTo>
                  <a:cubicBezTo>
                    <a:pt x="394078" y="1723611"/>
                    <a:pt x="436118" y="1685102"/>
                    <a:pt x="432267" y="1604875"/>
                  </a:cubicBezTo>
                  <a:lnTo>
                    <a:pt x="432267" y="1178384"/>
                  </a:lnTo>
                  <a:cubicBezTo>
                    <a:pt x="285932" y="1205983"/>
                    <a:pt x="151149" y="1232939"/>
                    <a:pt x="27919" y="1259254"/>
                  </a:cubicBezTo>
                  <a:lnTo>
                    <a:pt x="1926" y="1153353"/>
                  </a:lnTo>
                  <a:cubicBezTo>
                    <a:pt x="130932" y="1132173"/>
                    <a:pt x="274379" y="1107142"/>
                    <a:pt x="432267" y="1078260"/>
                  </a:cubicBezTo>
                  <a:lnTo>
                    <a:pt x="432267" y="683540"/>
                  </a:lnTo>
                  <a:lnTo>
                    <a:pt x="0" y="683540"/>
                  </a:lnTo>
                  <a:lnTo>
                    <a:pt x="0" y="585341"/>
                  </a:lnTo>
                  <a:lnTo>
                    <a:pt x="432267" y="585341"/>
                  </a:lnTo>
                  <a:lnTo>
                    <a:pt x="432267" y="254162"/>
                  </a:lnTo>
                  <a:cubicBezTo>
                    <a:pt x="292992" y="271491"/>
                    <a:pt x="175859" y="284648"/>
                    <a:pt x="80870" y="293634"/>
                  </a:cubicBezTo>
                  <a:cubicBezTo>
                    <a:pt x="73810" y="249990"/>
                    <a:pt x="63861" y="216294"/>
                    <a:pt x="51025" y="192547"/>
                  </a:cubicBezTo>
                  <a:cubicBezTo>
                    <a:pt x="296201" y="172650"/>
                    <a:pt x="552608" y="139276"/>
                    <a:pt x="820248" y="92423"/>
                  </a:cubicBezTo>
                  <a:lnTo>
                    <a:pt x="853943" y="190621"/>
                  </a:lnTo>
                  <a:cubicBezTo>
                    <a:pt x="792328" y="202174"/>
                    <a:pt x="687070" y="217899"/>
                    <a:pt x="538167" y="237795"/>
                  </a:cubicBezTo>
                  <a:lnTo>
                    <a:pt x="538167" y="585341"/>
                  </a:lnTo>
                  <a:lnTo>
                    <a:pt x="1084999" y="585341"/>
                  </a:lnTo>
                  <a:cubicBezTo>
                    <a:pt x="1074088" y="424886"/>
                    <a:pt x="1068632" y="229772"/>
                    <a:pt x="1068632" y="0"/>
                  </a:cubicBezTo>
                  <a:close/>
                </a:path>
              </a:pathLst>
            </a:custGeom>
            <a:solidFill>
              <a:srgbClr val="D9D9D9"/>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15500" dirty="0">
                <a:solidFill>
                  <a:srgbClr val="D9D9D9"/>
                </a:solidFill>
                <a:latin typeface="微软雅黑 Light" panose="020B0502040204020203" pitchFamily="34" charset="-122"/>
                <a:ea typeface="微软雅黑 Light" panose="020B0502040204020203" pitchFamily="34" charset="-122"/>
              </a:endParaRPr>
            </a:p>
          </p:txBody>
        </p:sp>
      </p:grpSp>
      <p:sp>
        <p:nvSpPr>
          <p:cNvPr id="4" name="任意多边形 3"/>
          <p:cNvSpPr/>
          <p:nvPr/>
        </p:nvSpPr>
        <p:spPr>
          <a:xfrm>
            <a:off x="3343890" y="2310973"/>
            <a:ext cx="1403300" cy="1185684"/>
          </a:xfrm>
          <a:custGeom>
            <a:avLst/>
            <a:gdLst/>
            <a:ahLst/>
            <a:cxnLst>
              <a:cxn ang="3cd4">
                <a:pos x="hc" y="t"/>
              </a:cxn>
              <a:cxn ang="cd2">
                <a:pos x="l" y="vc"/>
              </a:cxn>
              <a:cxn ang="cd4">
                <a:pos x="hc" y="b"/>
              </a:cxn>
              <a:cxn ang="0">
                <a:pos x="r" y="vc"/>
              </a:cxn>
            </a:cxnLst>
            <a:rect l="l" t="t" r="r" b="b"/>
            <a:pathLst>
              <a:path w="2210" h="1867">
                <a:moveTo>
                  <a:pt x="178" y="1045"/>
                </a:moveTo>
                <a:lnTo>
                  <a:pt x="178" y="833"/>
                </a:lnTo>
                <a:cubicBezTo>
                  <a:pt x="284" y="840"/>
                  <a:pt x="404" y="845"/>
                  <a:pt x="536" y="847"/>
                </a:cubicBezTo>
                <a:lnTo>
                  <a:pt x="1704" y="847"/>
                </a:lnTo>
                <a:cubicBezTo>
                  <a:pt x="1830" y="845"/>
                  <a:pt x="1941" y="839"/>
                  <a:pt x="2037" y="831"/>
                </a:cubicBezTo>
                <a:lnTo>
                  <a:pt x="2037" y="1043"/>
                </a:lnTo>
                <a:cubicBezTo>
                  <a:pt x="1941" y="1032"/>
                  <a:pt x="1832" y="1025"/>
                  <a:pt x="1710" y="1023"/>
                </a:cubicBezTo>
                <a:lnTo>
                  <a:pt x="549" y="1023"/>
                </a:lnTo>
                <a:cubicBezTo>
                  <a:pt x="382" y="1023"/>
                  <a:pt x="259" y="1030"/>
                  <a:pt x="178" y="1045"/>
                </a:cubicBezTo>
                <a:close/>
                <a:moveTo>
                  <a:pt x="90" y="235"/>
                </a:moveTo>
                <a:lnTo>
                  <a:pt x="90" y="2"/>
                </a:lnTo>
                <a:cubicBezTo>
                  <a:pt x="206" y="11"/>
                  <a:pt x="337" y="16"/>
                  <a:pt x="482" y="18"/>
                </a:cubicBezTo>
                <a:lnTo>
                  <a:pt x="1759" y="18"/>
                </a:lnTo>
                <a:cubicBezTo>
                  <a:pt x="1897" y="16"/>
                  <a:pt x="2018" y="10"/>
                  <a:pt x="2124" y="0"/>
                </a:cubicBezTo>
                <a:lnTo>
                  <a:pt x="2124" y="232"/>
                </a:lnTo>
                <a:cubicBezTo>
                  <a:pt x="2019" y="220"/>
                  <a:pt x="1900" y="213"/>
                  <a:pt x="1766" y="211"/>
                </a:cubicBezTo>
                <a:lnTo>
                  <a:pt x="495" y="211"/>
                </a:lnTo>
                <a:cubicBezTo>
                  <a:pt x="313" y="211"/>
                  <a:pt x="178" y="219"/>
                  <a:pt x="90" y="235"/>
                </a:cubicBezTo>
                <a:close/>
                <a:moveTo>
                  <a:pt x="0" y="1867"/>
                </a:moveTo>
                <a:lnTo>
                  <a:pt x="0" y="1615"/>
                </a:lnTo>
                <a:cubicBezTo>
                  <a:pt x="126" y="1624"/>
                  <a:pt x="268" y="1630"/>
                  <a:pt x="426" y="1632"/>
                </a:cubicBezTo>
                <a:lnTo>
                  <a:pt x="1814" y="1632"/>
                </a:lnTo>
                <a:cubicBezTo>
                  <a:pt x="1963" y="1630"/>
                  <a:pt x="2095" y="1623"/>
                  <a:pt x="2210" y="1613"/>
                </a:cubicBezTo>
                <a:lnTo>
                  <a:pt x="2210" y="1865"/>
                </a:lnTo>
                <a:cubicBezTo>
                  <a:pt x="2096" y="1852"/>
                  <a:pt x="1966" y="1844"/>
                  <a:pt x="1821" y="1841"/>
                </a:cubicBezTo>
                <a:lnTo>
                  <a:pt x="441" y="1841"/>
                </a:lnTo>
                <a:cubicBezTo>
                  <a:pt x="243" y="1841"/>
                  <a:pt x="96" y="1850"/>
                  <a:pt x="0" y="1867"/>
                </a:cubicBezTo>
                <a:close/>
              </a:path>
            </a:pathLst>
          </a:custGeom>
          <a:solidFill>
            <a:schemeClr val="bg1"/>
          </a:solidFill>
          <a:ln>
            <a:noFill/>
          </a:ln>
          <a:effectLst/>
        </p:spPr>
        <p:txBody>
          <a:bodyPr wrap="square" rtlCol="0" anchor="t">
            <a:noAutofit/>
            <a:scene3d>
              <a:camera prst="orthographicFront"/>
              <a:lightRig rig="soft" dir="t">
                <a:rot lat="0" lon="0" rev="15600000"/>
              </a:lightRig>
            </a:scene3d>
            <a:sp3d extrusionH="57150" prstMaterial="softEdge">
              <a:bevelT w="25400" h="38100"/>
            </a:sp3d>
          </a:bodyPr>
          <a:p>
            <a:pPr algn="ctr"/>
            <a:endParaRPr lang="zh-CN" altLang="en-US" sz="10600" b="1">
              <a:solidFill>
                <a:schemeClr val="accent4"/>
              </a:solidFill>
              <a:effectLst/>
            </a:endParaRPr>
          </a:p>
        </p:txBody>
      </p:sp>
      <p:pic>
        <p:nvPicPr>
          <p:cNvPr id="14" name="图片 13" descr="图片1"/>
          <p:cNvPicPr>
            <a:picLocks noChangeAspect="1"/>
          </p:cNvPicPr>
          <p:nvPr>
            <p:custDataLst>
              <p:tags r:id="rId1"/>
            </p:custDataLst>
          </p:nvPr>
        </p:nvPicPr>
        <p:blipFill>
          <a:blip r:embed="rId2"/>
          <a:stretch>
            <a:fillRect/>
          </a:stretch>
        </p:blipFill>
        <p:spPr>
          <a:xfrm>
            <a:off x="3345180" y="2310765"/>
            <a:ext cx="1408430" cy="166433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矩形 7"/>
          <p:cNvSpPr/>
          <p:nvPr/>
        </p:nvSpPr>
        <p:spPr>
          <a:xfrm>
            <a:off x="0" y="0"/>
            <a:ext cx="3938905" cy="6858000"/>
          </a:xfrm>
          <a:prstGeom prst="rect">
            <a:avLst/>
          </a:prstGeom>
          <a:solidFill>
            <a:srgbClr val="F8CB1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12" name="组合 11"/>
          <p:cNvGrpSpPr/>
          <p:nvPr/>
        </p:nvGrpSpPr>
        <p:grpSpPr>
          <a:xfrm>
            <a:off x="-2143125" y="762000"/>
            <a:ext cx="8940800" cy="5273040"/>
            <a:chOff x="-1724697" y="949682"/>
            <a:chExt cx="8325405" cy="4778018"/>
          </a:xfrm>
        </p:grpSpPr>
        <p:pic>
          <p:nvPicPr>
            <p:cNvPr id="4" name="Picture 9" descr="image3.png"/>
            <p:cNvPicPr>
              <a:picLocks noChangeAspect="1"/>
            </p:cNvPicPr>
            <p:nvPr/>
          </p:nvPicPr>
          <p:blipFill rotWithShape="1">
            <a:blip r:embed="rId1" cstate="screen"/>
            <a:srcRect b="6281"/>
            <a:stretch>
              <a:fillRect/>
            </a:stretch>
          </p:blipFill>
          <p:spPr bwMode="auto">
            <a:xfrm>
              <a:off x="-1724697" y="949682"/>
              <a:ext cx="8325405" cy="4778018"/>
            </a:xfrm>
            <a:prstGeom prst="rect">
              <a:avLst/>
            </a:prstGeom>
            <a:noFill/>
            <a:ln>
              <a:noFill/>
            </a:ln>
            <a:effectLst>
              <a:outerShdw dist="35921" dir="2700000" algn="ctr" rotWithShape="0">
                <a:srgbClr val="808080"/>
              </a:outerShdw>
              <a:reflection blurRad="6350" stA="21000" endPos="10000" dir="5400000" sy="-100000" algn="bl" rotWithShape="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400000"/>
                  <a:headEnd type="none" w="med" len="med"/>
                  <a:tailEnd type="none" w="med" len="med"/>
                </a14:hiddenLine>
              </a:ext>
            </a:extLst>
          </p:spPr>
        </p:pic>
        <p:sp>
          <p:nvSpPr>
            <p:cNvPr id="5" name="Forma libre 9"/>
            <p:cNvSpPr/>
            <p:nvPr/>
          </p:nvSpPr>
          <p:spPr bwMode="auto">
            <a:xfrm flipH="1">
              <a:off x="2219971" y="1371601"/>
              <a:ext cx="3258429" cy="3792714"/>
            </a:xfrm>
            <a:custGeom>
              <a:avLst/>
              <a:gdLst>
                <a:gd name="connsiteX0" fmla="*/ 2833035 w 2833035"/>
                <a:gd name="connsiteY0" fmla="*/ 0 h 2867590"/>
                <a:gd name="connsiteX1" fmla="*/ 166413 w 2833035"/>
                <a:gd name="connsiteY1" fmla="*/ 0 h 2867590"/>
                <a:gd name="connsiteX2" fmla="*/ 0 w 2833035"/>
                <a:gd name="connsiteY2" fmla="*/ 166413 h 2867590"/>
                <a:gd name="connsiteX3" fmla="*/ 0 w 2833035"/>
                <a:gd name="connsiteY3" fmla="*/ 2867590 h 2867590"/>
                <a:gd name="connsiteX4" fmla="*/ 1737983 w 2833035"/>
                <a:gd name="connsiteY4" fmla="*/ 2867590 h 2867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3035" h="2867590">
                  <a:moveTo>
                    <a:pt x="2833035" y="0"/>
                  </a:moveTo>
                  <a:lnTo>
                    <a:pt x="166413" y="0"/>
                  </a:lnTo>
                  <a:cubicBezTo>
                    <a:pt x="74506" y="0"/>
                    <a:pt x="0" y="74506"/>
                    <a:pt x="0" y="166413"/>
                  </a:cubicBezTo>
                  <a:lnTo>
                    <a:pt x="0" y="2867590"/>
                  </a:lnTo>
                  <a:lnTo>
                    <a:pt x="1737983" y="2867590"/>
                  </a:lnTo>
                  <a:close/>
                </a:path>
              </a:pathLst>
            </a:custGeom>
            <a:gradFill>
              <a:gsLst>
                <a:gs pos="0">
                  <a:schemeClr val="bg1">
                    <a:alpha val="39000"/>
                  </a:schemeClr>
                </a:gs>
                <a:gs pos="100000">
                  <a:schemeClr val="bg1">
                    <a:alpha val="0"/>
                  </a:schemeClr>
                </a:gs>
              </a:gsLst>
              <a:lin ang="5400000" scaled="0"/>
            </a:gradFill>
            <a:ln>
              <a:noFill/>
            </a:ln>
          </p:spPr>
          <p:txBody>
            <a:bodyPr vert="horz" wrap="square" lIns="91440" tIns="45721" rIns="91440" bIns="45721" numCol="1" rtlCol="0" anchor="t" anchorCtr="0" compatLnSpc="1"/>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s-ES_tradnl" sz="135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sp>
        <p:nvSpPr>
          <p:cNvPr id="10" name="矩形 9"/>
          <p:cNvSpPr/>
          <p:nvPr/>
        </p:nvSpPr>
        <p:spPr>
          <a:xfrm>
            <a:off x="6292860" y="2500562"/>
            <a:ext cx="4437010" cy="450850"/>
          </a:xfrm>
          <a:prstGeom prst="rect">
            <a:avLst/>
          </a:prstGeom>
        </p:spPr>
        <p:txBody>
          <a:bodyPr wrap="square">
            <a:spAutoFit/>
          </a:bodyPr>
          <a:lstStyle/>
          <a:p>
            <a:pPr algn="ctr">
              <a:lnSpc>
                <a:spcPct val="130000"/>
              </a:lnSpc>
            </a:pPr>
            <a:r>
              <a:rPr lang="en-US" altLang="zh-CN">
                <a:solidFill>
                  <a:schemeClr val="accent1">
                    <a:lumMod val="50000"/>
                  </a:schemeClr>
                </a:solidFill>
                <a:latin typeface="Raleway" panose="020B0003030101060003" pitchFamily="34" charset="0"/>
                <a:ea typeface="微软雅黑" panose="020B0503020204020204" pitchFamily="34" charset="-122"/>
                <a:cs typeface="Open Sans" panose="020B0606030504020204" pitchFamily="34" charset="0"/>
              </a:rPr>
              <a:t>1.完成了vision文档，明确了需求和目标</a:t>
            </a:r>
            <a:endParaRPr lang="en-US" altLang="zh-CN">
              <a:solidFill>
                <a:schemeClr val="accent1">
                  <a:lumMod val="50000"/>
                </a:schemeClr>
              </a:solidFill>
              <a:latin typeface="Raleway" panose="020B0003030101060003" pitchFamily="34" charset="0"/>
              <a:ea typeface="微软雅黑" panose="020B0503020204020204" pitchFamily="34" charset="-122"/>
              <a:cs typeface="Open Sans" panose="020B0606030504020204" pitchFamily="34" charset="0"/>
            </a:endParaRPr>
          </a:p>
        </p:txBody>
      </p:sp>
      <p:sp>
        <p:nvSpPr>
          <p:cNvPr id="11" name="矩形 10"/>
          <p:cNvSpPr/>
          <p:nvPr/>
        </p:nvSpPr>
        <p:spPr>
          <a:xfrm>
            <a:off x="11430000" y="-10376"/>
            <a:ext cx="762000" cy="6857999"/>
          </a:xfrm>
          <a:prstGeom prst="rect">
            <a:avLst/>
          </a:prstGeom>
          <a:solidFill>
            <a:srgbClr val="BADEE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15" name="组合 14"/>
          <p:cNvGrpSpPr/>
          <p:nvPr/>
        </p:nvGrpSpPr>
        <p:grpSpPr>
          <a:xfrm>
            <a:off x="5015953" y="-3299622"/>
            <a:ext cx="2912608" cy="2372925"/>
            <a:chOff x="7863365" y="2448889"/>
            <a:chExt cx="2912608" cy="2372925"/>
          </a:xfrm>
        </p:grpSpPr>
        <p:sp>
          <p:nvSpPr>
            <p:cNvPr id="17" name="文本框 16"/>
            <p:cNvSpPr txBox="1"/>
            <p:nvPr/>
          </p:nvSpPr>
          <p:spPr>
            <a:xfrm>
              <a:off x="7910943" y="2448889"/>
              <a:ext cx="1733880" cy="1741582"/>
            </a:xfrm>
            <a:custGeom>
              <a:avLst/>
              <a:gdLst/>
              <a:ahLst/>
              <a:cxnLst/>
              <a:rect l="l" t="t" r="r" b="b"/>
              <a:pathLst>
                <a:path w="1733880" h="1741582">
                  <a:moveTo>
                    <a:pt x="569937" y="234906"/>
                  </a:moveTo>
                  <a:lnTo>
                    <a:pt x="665248" y="234906"/>
                  </a:lnTo>
                  <a:lnTo>
                    <a:pt x="665248" y="1541699"/>
                  </a:lnTo>
                  <a:lnTo>
                    <a:pt x="569937" y="1618031"/>
                  </a:lnTo>
                  <a:close/>
                  <a:moveTo>
                    <a:pt x="778850" y="20217"/>
                  </a:moveTo>
                  <a:lnTo>
                    <a:pt x="1733880" y="20217"/>
                  </a:lnTo>
                  <a:lnTo>
                    <a:pt x="1733880" y="110714"/>
                  </a:lnTo>
                  <a:lnTo>
                    <a:pt x="1321831" y="110714"/>
                  </a:lnTo>
                  <a:cubicBezTo>
                    <a:pt x="1321831" y="209554"/>
                    <a:pt x="1319585" y="299730"/>
                    <a:pt x="1315092" y="381241"/>
                  </a:cubicBezTo>
                  <a:lnTo>
                    <a:pt x="1670340" y="381241"/>
                  </a:lnTo>
                  <a:lnTo>
                    <a:pt x="1670340" y="736751"/>
                  </a:lnTo>
                  <a:lnTo>
                    <a:pt x="1575992" y="812312"/>
                  </a:lnTo>
                  <a:lnTo>
                    <a:pt x="1575992" y="467887"/>
                  </a:lnTo>
                  <a:lnTo>
                    <a:pt x="1309316" y="467887"/>
                  </a:lnTo>
                  <a:cubicBezTo>
                    <a:pt x="1303539" y="574430"/>
                    <a:pt x="1294554" y="658508"/>
                    <a:pt x="1282359" y="720123"/>
                  </a:cubicBezTo>
                  <a:cubicBezTo>
                    <a:pt x="1325040" y="772111"/>
                    <a:pt x="1367882" y="825382"/>
                    <a:pt x="1410884" y="879937"/>
                  </a:cubicBezTo>
                  <a:lnTo>
                    <a:pt x="1441728" y="919840"/>
                  </a:lnTo>
                  <a:lnTo>
                    <a:pt x="1368996" y="978088"/>
                  </a:lnTo>
                  <a:lnTo>
                    <a:pt x="1354323" y="956233"/>
                  </a:lnTo>
                  <a:cubicBezTo>
                    <a:pt x="1320788" y="908257"/>
                    <a:pt x="1288136" y="863570"/>
                    <a:pt x="1256365" y="822173"/>
                  </a:cubicBezTo>
                  <a:cubicBezTo>
                    <a:pt x="1223633" y="934491"/>
                    <a:pt x="1156562" y="1042317"/>
                    <a:pt x="1055154" y="1145651"/>
                  </a:cubicBezTo>
                  <a:cubicBezTo>
                    <a:pt x="1028198" y="1122545"/>
                    <a:pt x="1001883" y="1102328"/>
                    <a:pt x="976210" y="1084999"/>
                  </a:cubicBezTo>
                  <a:cubicBezTo>
                    <a:pt x="1133457" y="946365"/>
                    <a:pt x="1213042" y="740662"/>
                    <a:pt x="1214968" y="467887"/>
                  </a:cubicBezTo>
                  <a:lnTo>
                    <a:pt x="936738" y="467887"/>
                  </a:lnTo>
                  <a:lnTo>
                    <a:pt x="936738" y="1324271"/>
                  </a:lnTo>
                  <a:lnTo>
                    <a:pt x="878478" y="1370930"/>
                  </a:lnTo>
                  <a:lnTo>
                    <a:pt x="842391" y="1370930"/>
                  </a:lnTo>
                  <a:lnTo>
                    <a:pt x="842391" y="381241"/>
                  </a:lnTo>
                  <a:lnTo>
                    <a:pt x="1220744" y="381241"/>
                  </a:lnTo>
                  <a:cubicBezTo>
                    <a:pt x="1224595" y="296521"/>
                    <a:pt x="1226521" y="206345"/>
                    <a:pt x="1226521" y="110714"/>
                  </a:cubicBezTo>
                  <a:lnTo>
                    <a:pt x="778850" y="110714"/>
                  </a:lnTo>
                  <a:close/>
                  <a:moveTo>
                    <a:pt x="0" y="0"/>
                  </a:moveTo>
                  <a:lnTo>
                    <a:pt x="455373" y="0"/>
                  </a:lnTo>
                  <a:lnTo>
                    <a:pt x="455373" y="99161"/>
                  </a:lnTo>
                  <a:lnTo>
                    <a:pt x="308075" y="613260"/>
                  </a:lnTo>
                  <a:cubicBezTo>
                    <a:pt x="418468" y="742908"/>
                    <a:pt x="471739" y="886997"/>
                    <a:pt x="467888" y="1045527"/>
                  </a:cubicBezTo>
                  <a:cubicBezTo>
                    <a:pt x="471739" y="1208549"/>
                    <a:pt x="420393" y="1296479"/>
                    <a:pt x="313851" y="1309315"/>
                  </a:cubicBezTo>
                  <a:cubicBezTo>
                    <a:pt x="281118" y="1315091"/>
                    <a:pt x="233302" y="1317659"/>
                    <a:pt x="170404" y="1317017"/>
                  </a:cubicBezTo>
                  <a:cubicBezTo>
                    <a:pt x="164628" y="1275299"/>
                    <a:pt x="158530" y="1241282"/>
                    <a:pt x="152112" y="1214967"/>
                  </a:cubicBezTo>
                  <a:cubicBezTo>
                    <a:pt x="172650" y="1216893"/>
                    <a:pt x="193189" y="1217856"/>
                    <a:pt x="213727" y="1217856"/>
                  </a:cubicBezTo>
                  <a:cubicBezTo>
                    <a:pt x="234265" y="1217856"/>
                    <a:pt x="254483" y="1216893"/>
                    <a:pt x="274379" y="1214967"/>
                  </a:cubicBezTo>
                  <a:cubicBezTo>
                    <a:pt x="339845" y="1211758"/>
                    <a:pt x="371936" y="1153994"/>
                    <a:pt x="370652" y="1041676"/>
                  </a:cubicBezTo>
                  <a:cubicBezTo>
                    <a:pt x="374503" y="903042"/>
                    <a:pt x="319306" y="766334"/>
                    <a:pt x="205062" y="631552"/>
                  </a:cubicBezTo>
                  <a:lnTo>
                    <a:pt x="357174" y="93385"/>
                  </a:lnTo>
                  <a:lnTo>
                    <a:pt x="97236" y="93385"/>
                  </a:lnTo>
                  <a:lnTo>
                    <a:pt x="97236" y="1741582"/>
                  </a:lnTo>
                  <a:lnTo>
                    <a:pt x="0" y="1741582"/>
                  </a:lnTo>
                  <a:close/>
                </a:path>
              </a:pathLst>
            </a:custGeom>
            <a:solidFill>
              <a:srgbClr val="D9D9D9"/>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15500">
                <a:solidFill>
                  <a:srgbClr val="D9D9D9"/>
                </a:solidFill>
                <a:latin typeface="微软雅黑 Light" panose="020B0502040204020203" pitchFamily="34" charset="-122"/>
                <a:ea typeface="微软雅黑 Light" panose="020B0502040204020203" pitchFamily="34" charset="-122"/>
              </a:endParaRPr>
            </a:p>
          </p:txBody>
        </p:sp>
        <p:sp>
          <p:nvSpPr>
            <p:cNvPr id="18" name="文本框 17"/>
            <p:cNvSpPr txBox="1"/>
            <p:nvPr/>
          </p:nvSpPr>
          <p:spPr>
            <a:xfrm>
              <a:off x="9042093" y="3621485"/>
              <a:ext cx="1733880" cy="1200329"/>
            </a:xfrm>
            <a:prstGeom prst="rect">
              <a:avLst/>
            </a:prstGeom>
            <a:noFill/>
          </p:spPr>
          <p:txBody>
            <a:bodyPr wrap="square" rtlCol="0">
              <a:spAutoFit/>
            </a:bodyPr>
            <a:lstStyle/>
            <a:p>
              <a:r>
                <a:rPr lang="en-US" altLang="zh-CN" sz="7200">
                  <a:solidFill>
                    <a:schemeClr val="bg1">
                      <a:lumMod val="85000"/>
                    </a:schemeClr>
                  </a:solidFill>
                  <a:latin typeface="微软雅黑 Light" panose="020B0502040204020203" pitchFamily="34" charset="-122"/>
                  <a:ea typeface="微软雅黑 Light" panose="020B0502040204020203" pitchFamily="34" charset="-122"/>
                </a:rPr>
                <a:t>L</a:t>
              </a:r>
              <a:r>
                <a:rPr lang="en-US" altLang="zh-CN" sz="6000">
                  <a:solidFill>
                    <a:schemeClr val="bg1">
                      <a:lumMod val="85000"/>
                    </a:schemeClr>
                  </a:solidFill>
                  <a:latin typeface="微软雅黑 Light" panose="020B0502040204020203" pitchFamily="34" charset="-122"/>
                  <a:ea typeface="微软雅黑 Light" panose="020B0502040204020203" pitchFamily="34" charset="-122"/>
                </a:rPr>
                <a:t>ou</a:t>
              </a:r>
              <a:endParaRPr lang="zh-CN" altLang="en-US" sz="6000">
                <a:solidFill>
                  <a:schemeClr val="bg1">
                    <a:lumMod val="85000"/>
                  </a:schemeClr>
                </a:solidFill>
                <a:latin typeface="微软雅黑 Light" panose="020B0502040204020203" pitchFamily="34" charset="-122"/>
                <a:ea typeface="微软雅黑 Light" panose="020B0502040204020203" pitchFamily="34" charset="-122"/>
              </a:endParaRPr>
            </a:p>
          </p:txBody>
        </p:sp>
        <p:cxnSp>
          <p:nvCxnSpPr>
            <p:cNvPr id="19" name="直接连接符 18"/>
            <p:cNvCxnSpPr/>
            <p:nvPr/>
          </p:nvCxnSpPr>
          <p:spPr>
            <a:xfrm flipV="1">
              <a:off x="7863365" y="2609256"/>
              <a:ext cx="2444542" cy="1935269"/>
            </a:xfrm>
            <a:prstGeom prst="line">
              <a:avLst/>
            </a:prstGeom>
            <a:ln w="6350">
              <a:solidFill>
                <a:srgbClr val="D1D1D1"/>
              </a:solidFill>
              <a:prstDash val="solid"/>
            </a:ln>
            <a:effectLst>
              <a:outerShdw blurRad="63500" sx="102000" sy="102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6292860" y="3157787"/>
            <a:ext cx="4437010" cy="450850"/>
          </a:xfrm>
          <a:prstGeom prst="rect">
            <a:avLst/>
          </a:prstGeom>
        </p:spPr>
        <p:txBody>
          <a:bodyPr wrap="square">
            <a:spAutoFit/>
          </a:bodyPr>
          <a:p>
            <a:pPr algn="ctr">
              <a:lnSpc>
                <a:spcPct val="130000"/>
              </a:lnSpc>
            </a:pPr>
            <a:r>
              <a:rPr lang="en-US" altLang="zh-CN">
                <a:solidFill>
                  <a:schemeClr val="accent1">
                    <a:lumMod val="50000"/>
                  </a:schemeClr>
                </a:solidFill>
                <a:latin typeface="Raleway" panose="020B0003030101060003" pitchFamily="34" charset="0"/>
                <a:ea typeface="微软雅黑" panose="020B0503020204020204" pitchFamily="34" charset="-122"/>
                <a:cs typeface="Open Sans" panose="020B0606030504020204" pitchFamily="34" charset="0"/>
                <a:sym typeface="+mn-ea"/>
              </a:rPr>
              <a:t>2.基本完成了静态页面原型的搭建</a:t>
            </a:r>
            <a:endParaRPr lang="en-US" altLang="zh-CN">
              <a:solidFill>
                <a:schemeClr val="accent1">
                  <a:lumMod val="50000"/>
                </a:schemeClr>
              </a:solidFill>
              <a:latin typeface="Raleway" panose="020B0003030101060003" pitchFamily="34" charset="0"/>
              <a:ea typeface="微软雅黑" panose="020B0503020204020204" pitchFamily="34" charset="-122"/>
              <a:cs typeface="Open Sans" panose="020B0606030504020204" pitchFamily="34" charset="0"/>
              <a:sym typeface="+mn-ea"/>
            </a:endParaRPr>
          </a:p>
        </p:txBody>
      </p:sp>
      <p:sp>
        <p:nvSpPr>
          <p:cNvPr id="6" name="矩形 5"/>
          <p:cNvSpPr/>
          <p:nvPr/>
        </p:nvSpPr>
        <p:spPr>
          <a:xfrm>
            <a:off x="6292860" y="3815012"/>
            <a:ext cx="4437010" cy="450850"/>
          </a:xfrm>
          <a:prstGeom prst="rect">
            <a:avLst/>
          </a:prstGeom>
        </p:spPr>
        <p:txBody>
          <a:bodyPr wrap="square">
            <a:spAutoFit/>
          </a:bodyPr>
          <a:p>
            <a:pPr algn="ctr">
              <a:lnSpc>
                <a:spcPct val="130000"/>
              </a:lnSpc>
            </a:pPr>
            <a:r>
              <a:rPr lang="en-US" altLang="zh-CN">
                <a:solidFill>
                  <a:schemeClr val="accent1">
                    <a:lumMod val="50000"/>
                  </a:schemeClr>
                </a:solidFill>
                <a:latin typeface="Raleway" panose="020B0003030101060003" pitchFamily="34" charset="0"/>
                <a:ea typeface="微软雅黑" panose="020B0503020204020204" pitchFamily="34" charset="-122"/>
                <a:cs typeface="Open Sans" panose="020B0606030504020204" pitchFamily="34" charset="0"/>
                <a:sym typeface="+mn-ea"/>
              </a:rPr>
              <a:t>3.项目进度</a:t>
            </a:r>
            <a:endParaRPr lang="en-US" altLang="zh-CN">
              <a:solidFill>
                <a:schemeClr val="accent1">
                  <a:lumMod val="50000"/>
                </a:schemeClr>
              </a:solidFill>
              <a:latin typeface="Raleway" panose="020B0003030101060003" pitchFamily="34" charset="0"/>
              <a:ea typeface="微软雅黑" panose="020B0503020204020204" pitchFamily="34" charset="-122"/>
              <a:cs typeface="Open Sans" panose="020B0606030504020204" pitchFamily="34" charset="0"/>
              <a:sym typeface="+mn-ea"/>
            </a:endParaRPr>
          </a:p>
        </p:txBody>
      </p:sp>
      <p:pic>
        <p:nvPicPr>
          <p:cNvPr id="7" name="图片 6"/>
          <p:cNvPicPr>
            <a:picLocks noChangeAspect="1"/>
          </p:cNvPicPr>
          <p:nvPr/>
        </p:nvPicPr>
        <p:blipFill>
          <a:blip r:embed="rId2"/>
          <a:srcRect t="11013" r="37067" b="35826"/>
          <a:stretch>
            <a:fillRect/>
          </a:stretch>
        </p:blipFill>
        <p:spPr>
          <a:xfrm>
            <a:off x="-933450" y="1557020"/>
            <a:ext cx="6277610" cy="3878580"/>
          </a:xfrm>
          <a:prstGeom prst="rect">
            <a:avLst/>
          </a:prstGeom>
        </p:spPr>
      </p:pic>
      <p:pic>
        <p:nvPicPr>
          <p:cNvPr id="100" name="图片 99"/>
          <p:cNvPicPr/>
          <p:nvPr/>
        </p:nvPicPr>
        <p:blipFill>
          <a:blip r:embed="rId3"/>
          <a:stretch>
            <a:fillRect/>
          </a:stretch>
        </p:blipFill>
        <p:spPr>
          <a:xfrm>
            <a:off x="-1295400" y="1534795"/>
            <a:ext cx="6639560" cy="3878580"/>
          </a:xfrm>
          <a:prstGeom prst="rect">
            <a:avLst/>
          </a:prstGeom>
          <a:noFill/>
          <a:ln w="9525">
            <a:noFill/>
          </a:ln>
        </p:spPr>
      </p:pic>
      <p:sp>
        <p:nvSpPr>
          <p:cNvPr id="24" name="文本框 23"/>
          <p:cNvSpPr txBox="1"/>
          <p:nvPr/>
        </p:nvSpPr>
        <p:spPr>
          <a:xfrm>
            <a:off x="-313" y="239065"/>
            <a:ext cx="3590846" cy="521970"/>
          </a:xfrm>
          <a:prstGeom prst="rect">
            <a:avLst/>
          </a:prstGeom>
          <a:noFill/>
        </p:spPr>
        <p:txBody>
          <a:bodyPr wrap="square" rtlCol="0">
            <a:spAutoFit/>
          </a:bodyPr>
          <a:p>
            <a:r>
              <a:rPr lang="zh-CN" altLang="en-US" sz="2800" dirty="0">
                <a:solidFill>
                  <a:schemeClr val="bg1"/>
                </a:solidFill>
                <a:latin typeface="微软雅黑 Light" panose="020B0502040204020203" pitchFamily="34" charset="-122"/>
                <a:ea typeface="微软雅黑 Light" panose="020B0502040204020203" pitchFamily="34" charset="-122"/>
              </a:rPr>
              <a:t>（一）任务达成情况</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down)">
                                      <p:cBhvr>
                                        <p:cTn id="18" dur="500"/>
                                        <p:tgtEl>
                                          <p:spTgt spid="7"/>
                                        </p:tgtEl>
                                      </p:cBhvr>
                                    </p:animEffect>
                                  </p:childTnLst>
                                </p:cTn>
                              </p:par>
                              <p:par>
                                <p:cTn id="19" presetID="1" presetClass="emph" presetSubtype="2" fill="hold" nodeType="withEffect">
                                  <p:stCondLst>
                                    <p:cond delay="0"/>
                                  </p:stCondLst>
                                  <p:childTnLst>
                                    <p:animClr clrSpc="rgb" dir="cw">
                                      <p:cBhvr>
                                        <p:cTn id="20" dur="2000" fill="hold"/>
                                        <p:tgtEl>
                                          <p:spTgt spid="10"/>
                                        </p:tgtEl>
                                        <p:attrNameLst>
                                          <p:attrName>fillcolor</p:attrName>
                                        </p:attrNameLst>
                                      </p:cBhvr>
                                      <p:to>
                                        <a:schemeClr val="accent2"/>
                                      </p:to>
                                    </p:animClr>
                                    <p:set>
                                      <p:cBhvr>
                                        <p:cTn id="21" dur="2000" fill="hold"/>
                                        <p:tgtEl>
                                          <p:spTgt spid="10"/>
                                        </p:tgtEl>
                                        <p:attrNameLst>
                                          <p:attrName>fill.type</p:attrName>
                                        </p:attrNameLst>
                                      </p:cBhvr>
                                      <p:to>
                                        <p:strVal val="solid"/>
                                      </p:to>
                                    </p:set>
                                    <p:set>
                                      <p:cBhvr>
                                        <p:cTn id="22" dur="2000" fill="hold"/>
                                        <p:tgtEl>
                                          <p:spTgt spid="10"/>
                                        </p:tgtEl>
                                        <p:attrNameLst>
                                          <p:attrName>fill.on</p:attrName>
                                        </p:attrNameLst>
                                      </p:cBhvr>
                                      <p:to>
                                        <p:strVal val="true"/>
                                      </p:to>
                                    </p:se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00"/>
                                        </p:tgtEl>
                                        <p:attrNameLst>
                                          <p:attrName>style.visibility</p:attrName>
                                        </p:attrNameLst>
                                      </p:cBhvr>
                                      <p:to>
                                        <p:strVal val="visible"/>
                                      </p:to>
                                    </p:set>
                                    <p:animEffect transition="in" filter="wipe(down)">
                                      <p:cBhvr>
                                        <p:cTn id="27" dur="500"/>
                                        <p:tgtEl>
                                          <p:spTgt spid="100"/>
                                        </p:tgtEl>
                                      </p:cBhvr>
                                    </p:animEffect>
                                  </p:childTnLst>
                                </p:cTn>
                              </p:par>
                              <p:par>
                                <p:cTn id="28" presetID="1" presetClass="emph" presetSubtype="2" fill="hold" nodeType="withEffect">
                                  <p:stCondLst>
                                    <p:cond delay="0"/>
                                  </p:stCondLst>
                                  <p:childTnLst>
                                    <p:animClr clrSpc="rgb" dir="cw">
                                      <p:cBhvr>
                                        <p:cTn id="29" dur="2000" fill="hold"/>
                                        <p:tgtEl>
                                          <p:spTgt spid="2"/>
                                        </p:tgtEl>
                                        <p:attrNameLst>
                                          <p:attrName>fillcolor</p:attrName>
                                        </p:attrNameLst>
                                      </p:cBhvr>
                                      <p:to>
                                        <a:schemeClr val="accent2"/>
                                      </p:to>
                                    </p:animClr>
                                    <p:set>
                                      <p:cBhvr>
                                        <p:cTn id="30" dur="2000" fill="hold"/>
                                        <p:tgtEl>
                                          <p:spTgt spid="2"/>
                                        </p:tgtEl>
                                        <p:attrNameLst>
                                          <p:attrName>fill.type</p:attrName>
                                        </p:attrNameLst>
                                      </p:cBhvr>
                                      <p:to>
                                        <p:strVal val="solid"/>
                                      </p:to>
                                    </p:set>
                                    <p:set>
                                      <p:cBhvr>
                                        <p:cTn id="31" dur="2000" fill="hold"/>
                                        <p:tgtEl>
                                          <p:spTgt spid="2"/>
                                        </p:tgtEl>
                                        <p:attrNameLst>
                                          <p:attrName>fill.on</p:attrName>
                                        </p:attrNameLst>
                                      </p:cBhvr>
                                      <p:to>
                                        <p:strVal val="true"/>
                                      </p:to>
                                    </p:set>
                                  </p:childTnLst>
                                </p:cTn>
                              </p:par>
                            </p:childTnLst>
                          </p:cTn>
                        </p:par>
                      </p:childTnLst>
                    </p:cTn>
                  </p:par>
                  <p:par>
                    <p:cTn id="32" fill="hold">
                      <p:stCondLst>
                        <p:cond delay="indefinite"/>
                      </p:stCondLst>
                      <p:childTnLst>
                        <p:par>
                          <p:cTn id="33" fill="hold">
                            <p:stCondLst>
                              <p:cond delay="0"/>
                            </p:stCondLst>
                            <p:childTnLst>
                              <p:par>
                                <p:cTn id="34" presetID="1" presetClass="emph" presetSubtype="2" fill="hold" nodeType="clickEffect">
                                  <p:stCondLst>
                                    <p:cond delay="0"/>
                                  </p:stCondLst>
                                  <p:childTnLst>
                                    <p:animClr clrSpc="rgb" dir="cw">
                                      <p:cBhvr>
                                        <p:cTn id="35" dur="2000" fill="hold"/>
                                        <p:tgtEl>
                                          <p:spTgt spid="6"/>
                                        </p:tgtEl>
                                        <p:attrNameLst>
                                          <p:attrName>fillcolor</p:attrName>
                                        </p:attrNameLst>
                                      </p:cBhvr>
                                      <p:to>
                                        <a:schemeClr val="accent2"/>
                                      </p:to>
                                    </p:animClr>
                                    <p:set>
                                      <p:cBhvr>
                                        <p:cTn id="36" dur="2000" fill="hold"/>
                                        <p:tgtEl>
                                          <p:spTgt spid="6"/>
                                        </p:tgtEl>
                                        <p:attrNameLst>
                                          <p:attrName>fill.type</p:attrName>
                                        </p:attrNameLst>
                                      </p:cBhvr>
                                      <p:to>
                                        <p:strVal val="solid"/>
                                      </p:to>
                                    </p:set>
                                    <p:set>
                                      <p:cBhvr>
                                        <p:cTn id="37" dur="2000" fill="hold"/>
                                        <p:tgtEl>
                                          <p:spTgt spid="6"/>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50000">
              <a:srgbClr val="F7DF71"/>
            </a:gs>
            <a:gs pos="0">
              <a:srgbClr val="F6F6F6"/>
            </a:gs>
            <a:gs pos="100000">
              <a:srgbClr val="E2A5AD"/>
            </a:gs>
          </a:gsLst>
          <a:lin scaled="0"/>
        </a:gradFill>
        <a:effectLst/>
      </p:bgPr>
    </p:bg>
    <p:spTree>
      <p:nvGrpSpPr>
        <p:cNvPr id="1" name=""/>
        <p:cNvGrpSpPr/>
        <p:nvPr/>
      </p:nvGrpSpPr>
      <p:grpSpPr/>
      <p:sp>
        <p:nvSpPr>
          <p:cNvPr id="4" name="矩形 3"/>
          <p:cNvSpPr/>
          <p:nvPr/>
        </p:nvSpPr>
        <p:spPr>
          <a:xfrm>
            <a:off x="-19050" y="-29210"/>
            <a:ext cx="12230100" cy="68961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1" name="文本框 50"/>
          <p:cNvSpPr txBox="1"/>
          <p:nvPr/>
        </p:nvSpPr>
        <p:spPr>
          <a:xfrm>
            <a:off x="4290060" y="1856740"/>
            <a:ext cx="760730" cy="368300"/>
          </a:xfrm>
          <a:prstGeom prst="rect">
            <a:avLst/>
          </a:prstGeom>
          <a:noFill/>
        </p:spPr>
        <p:txBody>
          <a:bodyPr wrap="none" rtlCol="0">
            <a:spAutoFit/>
          </a:bodyPr>
          <a:p>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week2</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53" name="文本框 52"/>
          <p:cNvSpPr txBox="1"/>
          <p:nvPr/>
        </p:nvSpPr>
        <p:spPr>
          <a:xfrm>
            <a:off x="5703570" y="1856740"/>
            <a:ext cx="760730" cy="368300"/>
          </a:xfrm>
          <a:prstGeom prst="rect">
            <a:avLst/>
          </a:prstGeom>
          <a:noFill/>
        </p:spPr>
        <p:txBody>
          <a:bodyPr wrap="none" rtlCol="0">
            <a:spAutoFit/>
          </a:bodyPr>
          <a:p>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week3</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54" name="文本框 53"/>
          <p:cNvSpPr txBox="1"/>
          <p:nvPr/>
        </p:nvSpPr>
        <p:spPr>
          <a:xfrm>
            <a:off x="6964045" y="1856740"/>
            <a:ext cx="760730" cy="368300"/>
          </a:xfrm>
          <a:prstGeom prst="rect">
            <a:avLst/>
          </a:prstGeom>
          <a:noFill/>
        </p:spPr>
        <p:txBody>
          <a:bodyPr wrap="none" rtlCol="0">
            <a:spAutoFit/>
          </a:bodyPr>
          <a:p>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week4</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55" name="文本框 54"/>
          <p:cNvSpPr txBox="1"/>
          <p:nvPr/>
        </p:nvSpPr>
        <p:spPr>
          <a:xfrm>
            <a:off x="8051800" y="1856740"/>
            <a:ext cx="760730" cy="368300"/>
          </a:xfrm>
          <a:prstGeom prst="rect">
            <a:avLst/>
          </a:prstGeom>
          <a:noFill/>
        </p:spPr>
        <p:txBody>
          <a:bodyPr wrap="none" rtlCol="0">
            <a:spAutoFit/>
          </a:bodyPr>
          <a:p>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week4</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56" name="文本框 55"/>
          <p:cNvSpPr txBox="1"/>
          <p:nvPr/>
        </p:nvSpPr>
        <p:spPr>
          <a:xfrm>
            <a:off x="9237345" y="1856740"/>
            <a:ext cx="529590" cy="368300"/>
          </a:xfrm>
          <a:prstGeom prst="rect">
            <a:avLst/>
          </a:prstGeom>
          <a:noFill/>
        </p:spPr>
        <p:txBody>
          <a:bodyPr wrap="none" rtlCol="0">
            <a:spAutoFit/>
          </a:bodyPr>
          <a:p>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3" name="矩形 2"/>
          <p:cNvSpPr/>
          <p:nvPr/>
        </p:nvSpPr>
        <p:spPr>
          <a:xfrm>
            <a:off x="10278745" y="2486025"/>
            <a:ext cx="76200" cy="285750"/>
          </a:xfrm>
          <a:prstGeom prst="rect">
            <a:avLst/>
          </a:prstGeom>
          <a:solidFill>
            <a:srgbClr val="135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文本框 16"/>
          <p:cNvSpPr txBox="1"/>
          <p:nvPr/>
        </p:nvSpPr>
        <p:spPr>
          <a:xfrm>
            <a:off x="10052050" y="1854835"/>
            <a:ext cx="529590" cy="368300"/>
          </a:xfrm>
          <a:prstGeom prst="rect">
            <a:avLst/>
          </a:prstGeom>
          <a:noFill/>
        </p:spPr>
        <p:txBody>
          <a:bodyPr wrap="none" rtlCol="0">
            <a:spAutoFit/>
          </a:bodyPr>
          <a:p>
            <a:r>
              <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rPr>
              <a:t>...</a:t>
            </a:r>
            <a:endParaRPr lang="en-US" altLang="zh-CN" b="1">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18" name="文本框 17"/>
          <p:cNvSpPr txBox="1"/>
          <p:nvPr/>
        </p:nvSpPr>
        <p:spPr>
          <a:xfrm>
            <a:off x="1306195" y="4110990"/>
            <a:ext cx="4397375" cy="645160"/>
          </a:xfrm>
          <a:prstGeom prst="rect">
            <a:avLst/>
          </a:prstGeom>
          <a:noFill/>
        </p:spPr>
        <p:txBody>
          <a:bodyPr wrap="square" rtlCol="0">
            <a:spAutoFit/>
          </a:bodyPr>
          <a:p>
            <a:pPr algn="ctr"/>
            <a:r>
              <a:rPr lang="zh-CN" altLang="en-US"/>
              <a:t>按作业进度完成了软件产品分析、制定了界面原型迭代计划、编写了《Vision文档》</a:t>
            </a:r>
            <a:endParaRPr lang="zh-CN" altLang="en-US"/>
          </a:p>
        </p:txBody>
      </p:sp>
      <p:sp>
        <p:nvSpPr>
          <p:cNvPr id="57" name="文本框 56"/>
          <p:cNvSpPr txBox="1"/>
          <p:nvPr/>
        </p:nvSpPr>
        <p:spPr>
          <a:xfrm>
            <a:off x="2729230" y="5013325"/>
            <a:ext cx="4032885" cy="645160"/>
          </a:xfrm>
          <a:prstGeom prst="rect">
            <a:avLst/>
          </a:prstGeom>
          <a:noFill/>
        </p:spPr>
        <p:txBody>
          <a:bodyPr wrap="square" rtlCol="0">
            <a:spAutoFit/>
          </a:bodyPr>
          <a:p>
            <a:pPr algn="ctr"/>
            <a:r>
              <a:rPr lang="zh-CN" altLang="en-US"/>
              <a:t>静态页面的框架已经基本搭建完成，尚余一些细节上的功能页面没有搭建</a:t>
            </a:r>
            <a:endParaRPr lang="zh-CN" altLang="en-US"/>
          </a:p>
        </p:txBody>
      </p:sp>
      <p:sp>
        <p:nvSpPr>
          <p:cNvPr id="58" name="文本框 57"/>
          <p:cNvSpPr txBox="1"/>
          <p:nvPr/>
        </p:nvSpPr>
        <p:spPr>
          <a:xfrm>
            <a:off x="8821420" y="3609340"/>
            <a:ext cx="1609725" cy="368300"/>
          </a:xfrm>
          <a:prstGeom prst="rect">
            <a:avLst/>
          </a:prstGeom>
          <a:noFill/>
        </p:spPr>
        <p:txBody>
          <a:bodyPr wrap="square" rtlCol="0">
            <a:spAutoFit/>
          </a:bodyPr>
          <a:p>
            <a:r>
              <a:rPr lang="zh-CN" altLang="en-US"/>
              <a:t>迭代二</a:t>
            </a:r>
            <a:r>
              <a:rPr lang="zh-CN" altLang="en-US"/>
              <a:t>阶段</a:t>
            </a:r>
            <a:endParaRPr lang="zh-CN" altLang="en-US"/>
          </a:p>
        </p:txBody>
      </p:sp>
      <p:sp>
        <p:nvSpPr>
          <p:cNvPr id="59" name="文本框 58"/>
          <p:cNvSpPr txBox="1"/>
          <p:nvPr/>
        </p:nvSpPr>
        <p:spPr>
          <a:xfrm>
            <a:off x="9779000" y="3977640"/>
            <a:ext cx="1609725" cy="368300"/>
          </a:xfrm>
          <a:prstGeom prst="rect">
            <a:avLst/>
          </a:prstGeom>
          <a:noFill/>
        </p:spPr>
        <p:txBody>
          <a:bodyPr wrap="square" rtlCol="0">
            <a:spAutoFit/>
          </a:bodyPr>
          <a:p>
            <a:r>
              <a:rPr lang="zh-CN" altLang="en-US"/>
              <a:t>迭代</a:t>
            </a:r>
            <a:r>
              <a:rPr lang="zh-CN" altLang="en-US"/>
              <a:t>三阶段</a:t>
            </a:r>
            <a:endParaRPr lang="zh-CN" altLang="en-US"/>
          </a:p>
        </p:txBody>
      </p:sp>
      <p:sp>
        <p:nvSpPr>
          <p:cNvPr id="64" name="文本框 63"/>
          <p:cNvSpPr txBox="1"/>
          <p:nvPr/>
        </p:nvSpPr>
        <p:spPr>
          <a:xfrm>
            <a:off x="5344160" y="5821045"/>
            <a:ext cx="4032885" cy="645160"/>
          </a:xfrm>
          <a:prstGeom prst="rect">
            <a:avLst/>
          </a:prstGeom>
          <a:noFill/>
        </p:spPr>
        <p:txBody>
          <a:bodyPr wrap="square" rtlCol="0">
            <a:spAutoFit/>
          </a:bodyPr>
          <a:p>
            <a:pPr algn="ctr"/>
            <a:r>
              <a:rPr lang="zh-CN" altLang="en-US">
                <a:sym typeface="+mn-ea"/>
              </a:rPr>
              <a:t>页面风格存在一定的差异，页面部分细节有待进一步完善统一</a:t>
            </a:r>
            <a:endParaRPr lang="zh-CN" altLang="en-US"/>
          </a:p>
        </p:txBody>
      </p:sp>
      <p:sp>
        <p:nvSpPr>
          <p:cNvPr id="65" name="文本框 64"/>
          <p:cNvSpPr txBox="1"/>
          <p:nvPr/>
        </p:nvSpPr>
        <p:spPr>
          <a:xfrm>
            <a:off x="7493635" y="4622165"/>
            <a:ext cx="4501515" cy="922020"/>
          </a:xfrm>
          <a:prstGeom prst="rect">
            <a:avLst/>
          </a:prstGeom>
          <a:noFill/>
        </p:spPr>
        <p:txBody>
          <a:bodyPr wrap="square" rtlCol="0">
            <a:spAutoFit/>
          </a:bodyPr>
          <a:p>
            <a:pPr algn="ctr"/>
            <a:r>
              <a:rPr lang="zh-CN" altLang="en-US">
                <a:sym typeface="+mn-ea"/>
              </a:rPr>
              <a:t>页面完成基本功能：挂号预约、用户管理、流程跟踪、预约详情等；患者、医生、管理员个性化功能在后期将进一步完善</a:t>
            </a:r>
            <a:endParaRPr lang="zh-CN" altLang="en-US"/>
          </a:p>
        </p:txBody>
      </p:sp>
      <p:sp>
        <p:nvSpPr>
          <p:cNvPr id="69" name="矩形 68"/>
          <p:cNvSpPr/>
          <p:nvPr/>
        </p:nvSpPr>
        <p:spPr>
          <a:xfrm>
            <a:off x="0" y="13644"/>
            <a:ext cx="3718168" cy="697414"/>
          </a:xfrm>
          <a:prstGeom prst="rect">
            <a:avLst/>
          </a:prstGeom>
          <a:solidFill>
            <a:srgbClr val="F2D27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70" name="文本框 69"/>
          <p:cNvSpPr txBox="1"/>
          <p:nvPr/>
        </p:nvSpPr>
        <p:spPr>
          <a:xfrm>
            <a:off x="127322" y="110615"/>
            <a:ext cx="3590846" cy="521970"/>
          </a:xfrm>
          <a:prstGeom prst="rect">
            <a:avLst/>
          </a:prstGeom>
          <a:noFill/>
        </p:spPr>
        <p:txBody>
          <a:bodyPr wrap="square" rtlCol="0">
            <a:spAutoFit/>
          </a:bodyPr>
          <a:lstStyle/>
          <a:p>
            <a:r>
              <a:rPr lang="zh-CN" altLang="en-US" sz="2800" dirty="0">
                <a:solidFill>
                  <a:schemeClr val="bg1"/>
                </a:solidFill>
                <a:latin typeface="微软雅黑 Light" panose="020B0502040204020203" pitchFamily="34" charset="-122"/>
                <a:ea typeface="微软雅黑 Light" panose="020B0502040204020203" pitchFamily="34" charset="-122"/>
              </a:rPr>
              <a:t>（一）任务达成情况</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grpSp>
        <p:nvGrpSpPr>
          <p:cNvPr id="74" name="组合 73"/>
          <p:cNvGrpSpPr/>
          <p:nvPr/>
        </p:nvGrpSpPr>
        <p:grpSpPr>
          <a:xfrm>
            <a:off x="793750" y="1229360"/>
            <a:ext cx="10319385" cy="4451985"/>
            <a:chOff x="1250" y="1936"/>
            <a:chExt cx="16251" cy="7011"/>
          </a:xfrm>
        </p:grpSpPr>
        <p:grpSp>
          <p:nvGrpSpPr>
            <p:cNvPr id="72" name="组合 71"/>
            <p:cNvGrpSpPr/>
            <p:nvPr/>
          </p:nvGrpSpPr>
          <p:grpSpPr>
            <a:xfrm>
              <a:off x="1250" y="1936"/>
              <a:ext cx="16251" cy="7011"/>
              <a:chOff x="1250" y="1936"/>
              <a:chExt cx="16251" cy="7011"/>
            </a:xfrm>
          </p:grpSpPr>
          <p:grpSp>
            <p:nvGrpSpPr>
              <p:cNvPr id="43" name="组合 42"/>
              <p:cNvGrpSpPr/>
              <p:nvPr/>
            </p:nvGrpSpPr>
            <p:grpSpPr>
              <a:xfrm>
                <a:off x="1250" y="1936"/>
                <a:ext cx="16251" cy="7011"/>
                <a:chOff x="990" y="2461"/>
                <a:chExt cx="16251" cy="7011"/>
              </a:xfrm>
            </p:grpSpPr>
            <p:sp>
              <p:nvSpPr>
                <p:cNvPr id="5" name="矩形 4"/>
                <p:cNvSpPr/>
                <p:nvPr/>
              </p:nvSpPr>
              <p:spPr>
                <a:xfrm>
                  <a:off x="1401" y="4332"/>
                  <a:ext cx="15840" cy="630"/>
                </a:xfrm>
                <a:prstGeom prst="rect">
                  <a:avLst/>
                </a:prstGeom>
                <a:solidFill>
                  <a:srgbClr val="BDEDF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 name="组合 7"/>
                <p:cNvGrpSpPr/>
                <p:nvPr/>
              </p:nvGrpSpPr>
              <p:grpSpPr>
                <a:xfrm>
                  <a:off x="990" y="2461"/>
                  <a:ext cx="4378" cy="4378"/>
                  <a:chOff x="690" y="3211"/>
                  <a:chExt cx="4378" cy="4378"/>
                </a:xfrm>
                <a:effectLst>
                  <a:outerShdw blurRad="50800" dist="38100" dir="2700000" algn="tl" rotWithShape="0">
                    <a:prstClr val="black">
                      <a:alpha val="40000"/>
                    </a:prstClr>
                  </a:outerShdw>
                </a:effectLst>
              </p:grpSpPr>
              <p:sp>
                <p:nvSpPr>
                  <p:cNvPr id="2" name="任意多边形 1"/>
                  <p:cNvSpPr/>
                  <p:nvPr/>
                </p:nvSpPr>
                <p:spPr>
                  <a:xfrm>
                    <a:off x="690" y="3211"/>
                    <a:ext cx="4379" cy="4379"/>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4381" h="4381">
                        <a:moveTo>
                          <a:pt x="0" y="2190"/>
                        </a:moveTo>
                        <a:cubicBezTo>
                          <a:pt x="-38" y="961"/>
                          <a:pt x="1088" y="-30"/>
                          <a:pt x="2190" y="0"/>
                        </a:cubicBezTo>
                        <a:cubicBezTo>
                          <a:pt x="3418" y="-38"/>
                          <a:pt x="4409" y="1088"/>
                          <a:pt x="4379" y="2190"/>
                        </a:cubicBezTo>
                        <a:cubicBezTo>
                          <a:pt x="4417" y="3418"/>
                          <a:pt x="3291" y="4409"/>
                          <a:pt x="2190" y="4379"/>
                        </a:cubicBezTo>
                        <a:cubicBezTo>
                          <a:pt x="961" y="4417"/>
                          <a:pt x="-30" y="3291"/>
                          <a:pt x="0" y="2190"/>
                        </a:cubicBezTo>
                        <a:close/>
                        <a:moveTo>
                          <a:pt x="585" y="2189"/>
                        </a:moveTo>
                        <a:cubicBezTo>
                          <a:pt x="557" y="1288"/>
                          <a:pt x="1382" y="562"/>
                          <a:pt x="2190" y="584"/>
                        </a:cubicBezTo>
                        <a:cubicBezTo>
                          <a:pt x="3090" y="556"/>
                          <a:pt x="3816" y="1381"/>
                          <a:pt x="3794" y="2189"/>
                        </a:cubicBezTo>
                        <a:cubicBezTo>
                          <a:pt x="3822" y="3089"/>
                          <a:pt x="2997" y="3815"/>
                          <a:pt x="2190" y="3793"/>
                        </a:cubicBezTo>
                        <a:cubicBezTo>
                          <a:pt x="1289" y="3821"/>
                          <a:pt x="563" y="2996"/>
                          <a:pt x="585" y="2189"/>
                        </a:cubicBezTo>
                        <a:close/>
                      </a:path>
                    </a:pathLst>
                  </a:custGeom>
                  <a:solidFill>
                    <a:srgbClr val="E4ACA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6" name="任意多边形 5"/>
                  <p:cNvSpPr/>
                  <p:nvPr/>
                </p:nvSpPr>
                <p:spPr>
                  <a:xfrm>
                    <a:off x="4260" y="3705"/>
                    <a:ext cx="808" cy="3384"/>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811" h="3384">
                        <a:moveTo>
                          <a:pt x="0" y="0"/>
                        </a:moveTo>
                        <a:cubicBezTo>
                          <a:pt x="441" y="318"/>
                          <a:pt x="849" y="1135"/>
                          <a:pt x="808" y="1642"/>
                        </a:cubicBezTo>
                        <a:lnTo>
                          <a:pt x="807" y="1694"/>
                        </a:lnTo>
                        <a:lnTo>
                          <a:pt x="808" y="1753"/>
                        </a:lnTo>
                        <a:cubicBezTo>
                          <a:pt x="837" y="2407"/>
                          <a:pt x="398" y="3078"/>
                          <a:pt x="0" y="3384"/>
                        </a:cubicBezTo>
                        <a:lnTo>
                          <a:pt x="0" y="2511"/>
                        </a:lnTo>
                        <a:cubicBezTo>
                          <a:pt x="144" y="2302"/>
                          <a:pt x="232" y="1940"/>
                          <a:pt x="223" y="1736"/>
                        </a:cubicBezTo>
                        <a:lnTo>
                          <a:pt x="222" y="1693"/>
                        </a:lnTo>
                        <a:lnTo>
                          <a:pt x="223" y="1655"/>
                        </a:lnTo>
                        <a:cubicBezTo>
                          <a:pt x="237" y="1396"/>
                          <a:pt x="102" y="1041"/>
                          <a:pt x="0" y="884"/>
                        </a:cubicBezTo>
                        <a:lnTo>
                          <a:pt x="0" y="0"/>
                        </a:lnTo>
                        <a:close/>
                      </a:path>
                    </a:pathLst>
                  </a:custGeom>
                  <a:solidFill>
                    <a:srgbClr val="E4ACA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grpSp>
            <p:sp>
              <p:nvSpPr>
                <p:cNvPr id="9" name="矩形 8"/>
                <p:cNvSpPr/>
                <p:nvPr/>
              </p:nvSpPr>
              <p:spPr>
                <a:xfrm>
                  <a:off x="6900" y="4426"/>
                  <a:ext cx="120" cy="450"/>
                </a:xfrm>
                <a:prstGeom prst="rect">
                  <a:avLst/>
                </a:prstGeom>
                <a:solidFill>
                  <a:srgbClr val="135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矩形 10"/>
                <p:cNvSpPr/>
                <p:nvPr/>
              </p:nvSpPr>
              <p:spPr>
                <a:xfrm>
                  <a:off x="9160" y="4426"/>
                  <a:ext cx="120" cy="450"/>
                </a:xfrm>
                <a:prstGeom prst="rect">
                  <a:avLst/>
                </a:prstGeom>
                <a:solidFill>
                  <a:srgbClr val="135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矩形 11"/>
                <p:cNvSpPr/>
                <p:nvPr/>
              </p:nvSpPr>
              <p:spPr>
                <a:xfrm>
                  <a:off x="11160" y="4426"/>
                  <a:ext cx="120" cy="450"/>
                </a:xfrm>
                <a:prstGeom prst="rect">
                  <a:avLst/>
                </a:prstGeom>
                <a:solidFill>
                  <a:srgbClr val="135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矩形 12"/>
                <p:cNvSpPr/>
                <p:nvPr/>
              </p:nvSpPr>
              <p:spPr>
                <a:xfrm>
                  <a:off x="12830" y="4426"/>
                  <a:ext cx="120" cy="450"/>
                </a:xfrm>
                <a:prstGeom prst="rect">
                  <a:avLst/>
                </a:prstGeom>
                <a:solidFill>
                  <a:srgbClr val="135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矩形 13"/>
                <p:cNvSpPr/>
                <p:nvPr/>
              </p:nvSpPr>
              <p:spPr>
                <a:xfrm>
                  <a:off x="14680" y="4426"/>
                  <a:ext cx="120" cy="450"/>
                </a:xfrm>
                <a:prstGeom prst="rect">
                  <a:avLst/>
                </a:prstGeom>
                <a:solidFill>
                  <a:srgbClr val="135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9" name="组合 18"/>
                <p:cNvGrpSpPr/>
                <p:nvPr/>
              </p:nvGrpSpPr>
              <p:grpSpPr>
                <a:xfrm>
                  <a:off x="6827" y="5240"/>
                  <a:ext cx="210" cy="1759"/>
                  <a:chOff x="6658" y="6060"/>
                  <a:chExt cx="210" cy="1759"/>
                </a:xfrm>
              </p:grpSpPr>
              <p:sp>
                <p:nvSpPr>
                  <p:cNvPr id="20" name="椭圆 19"/>
                  <p:cNvSpPr/>
                  <p:nvPr/>
                </p:nvSpPr>
                <p:spPr>
                  <a:xfrm>
                    <a:off x="6658" y="6060"/>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1" name="直接连接符 20"/>
                  <p:cNvCxnSpPr>
                    <a:stCxn id="20" idx="4"/>
                  </p:cNvCxnSpPr>
                  <p:nvPr/>
                </p:nvCxnSpPr>
                <p:spPr>
                  <a:xfrm flipH="1">
                    <a:off x="6762" y="6270"/>
                    <a:ext cx="2" cy="1549"/>
                  </a:xfrm>
                  <a:prstGeom prst="line">
                    <a:avLst/>
                  </a:prstGeom>
                  <a:ln w="127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22" name="椭圆 21"/>
                  <p:cNvSpPr/>
                  <p:nvPr/>
                </p:nvSpPr>
                <p:spPr>
                  <a:xfrm>
                    <a:off x="6658" y="7609"/>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a:off x="9087" y="5240"/>
                  <a:ext cx="215" cy="3010"/>
                  <a:chOff x="6653" y="6060"/>
                  <a:chExt cx="215" cy="3010"/>
                </a:xfrm>
              </p:grpSpPr>
              <p:sp>
                <p:nvSpPr>
                  <p:cNvPr id="28" name="椭圆 27"/>
                  <p:cNvSpPr/>
                  <p:nvPr/>
                </p:nvSpPr>
                <p:spPr>
                  <a:xfrm>
                    <a:off x="6658" y="6060"/>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9" name="直接连接符 28"/>
                  <p:cNvCxnSpPr>
                    <a:stCxn id="28" idx="4"/>
                    <a:endCxn id="30" idx="0"/>
                  </p:cNvCxnSpPr>
                  <p:nvPr/>
                </p:nvCxnSpPr>
                <p:spPr>
                  <a:xfrm flipH="1">
                    <a:off x="6758" y="6270"/>
                    <a:ext cx="5" cy="2590"/>
                  </a:xfrm>
                  <a:prstGeom prst="line">
                    <a:avLst/>
                  </a:prstGeom>
                  <a:ln w="127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6653" y="8860"/>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1" name="组合 30"/>
                <p:cNvGrpSpPr/>
                <p:nvPr/>
              </p:nvGrpSpPr>
              <p:grpSpPr>
                <a:xfrm>
                  <a:off x="11072" y="5240"/>
                  <a:ext cx="210" cy="4232"/>
                  <a:chOff x="6658" y="6060"/>
                  <a:chExt cx="210" cy="4232"/>
                </a:xfrm>
              </p:grpSpPr>
              <p:sp>
                <p:nvSpPr>
                  <p:cNvPr id="32" name="椭圆 31"/>
                  <p:cNvSpPr/>
                  <p:nvPr/>
                </p:nvSpPr>
                <p:spPr>
                  <a:xfrm>
                    <a:off x="6658" y="6060"/>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33" name="直接连接符 32"/>
                  <p:cNvCxnSpPr>
                    <a:stCxn id="32" idx="4"/>
                    <a:endCxn id="34" idx="0"/>
                  </p:cNvCxnSpPr>
                  <p:nvPr/>
                </p:nvCxnSpPr>
                <p:spPr>
                  <a:xfrm>
                    <a:off x="6763" y="6270"/>
                    <a:ext cx="0" cy="3812"/>
                  </a:xfrm>
                  <a:prstGeom prst="line">
                    <a:avLst/>
                  </a:prstGeom>
                  <a:ln w="127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6658" y="10082"/>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5" name="组合 34"/>
                <p:cNvGrpSpPr/>
                <p:nvPr/>
              </p:nvGrpSpPr>
              <p:grpSpPr>
                <a:xfrm>
                  <a:off x="15943" y="5240"/>
                  <a:ext cx="210" cy="1428"/>
                  <a:chOff x="9757" y="6060"/>
                  <a:chExt cx="210" cy="1428"/>
                </a:xfrm>
              </p:grpSpPr>
              <p:sp>
                <p:nvSpPr>
                  <p:cNvPr id="36" name="椭圆 35"/>
                  <p:cNvSpPr/>
                  <p:nvPr/>
                </p:nvSpPr>
                <p:spPr>
                  <a:xfrm>
                    <a:off x="9757" y="6060"/>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37" name="直接连接符 36"/>
                  <p:cNvCxnSpPr>
                    <a:stCxn id="36" idx="4"/>
                  </p:cNvCxnSpPr>
                  <p:nvPr/>
                </p:nvCxnSpPr>
                <p:spPr>
                  <a:xfrm>
                    <a:off x="9862" y="6270"/>
                    <a:ext cx="0" cy="1218"/>
                  </a:xfrm>
                  <a:prstGeom prst="line">
                    <a:avLst/>
                  </a:prstGeom>
                  <a:ln w="127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grpSp>
            <p:grpSp>
              <p:nvGrpSpPr>
                <p:cNvPr id="39" name="组合 38"/>
                <p:cNvGrpSpPr/>
                <p:nvPr/>
              </p:nvGrpSpPr>
              <p:grpSpPr>
                <a:xfrm>
                  <a:off x="14635" y="5240"/>
                  <a:ext cx="215" cy="784"/>
                  <a:chOff x="6653" y="6060"/>
                  <a:chExt cx="215" cy="784"/>
                </a:xfrm>
              </p:grpSpPr>
              <p:sp>
                <p:nvSpPr>
                  <p:cNvPr id="40" name="椭圆 39"/>
                  <p:cNvSpPr/>
                  <p:nvPr/>
                </p:nvSpPr>
                <p:spPr>
                  <a:xfrm>
                    <a:off x="6658" y="6060"/>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41" name="直接连接符 40"/>
                  <p:cNvCxnSpPr>
                    <a:stCxn id="40" idx="4"/>
                  </p:cNvCxnSpPr>
                  <p:nvPr/>
                </p:nvCxnSpPr>
                <p:spPr>
                  <a:xfrm>
                    <a:off x="6763" y="6270"/>
                    <a:ext cx="2" cy="526"/>
                  </a:xfrm>
                  <a:prstGeom prst="line">
                    <a:avLst/>
                  </a:prstGeom>
                  <a:ln w="127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2" name="椭圆 41"/>
                  <p:cNvSpPr/>
                  <p:nvPr/>
                </p:nvSpPr>
                <p:spPr>
                  <a:xfrm>
                    <a:off x="6653" y="6634"/>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60" name="椭圆 59"/>
              <p:cNvSpPr/>
              <p:nvPr/>
            </p:nvSpPr>
            <p:spPr>
              <a:xfrm>
                <a:off x="13075" y="4715"/>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61" name="直接连接符 60"/>
              <p:cNvCxnSpPr>
                <a:stCxn id="60" idx="4"/>
              </p:cNvCxnSpPr>
              <p:nvPr/>
            </p:nvCxnSpPr>
            <p:spPr>
              <a:xfrm flipH="1">
                <a:off x="13170" y="4925"/>
                <a:ext cx="10" cy="2016"/>
              </a:xfrm>
              <a:prstGeom prst="line">
                <a:avLst/>
              </a:prstGeom>
              <a:ln w="1270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62" name="椭圆 61"/>
              <p:cNvSpPr/>
              <p:nvPr/>
            </p:nvSpPr>
            <p:spPr>
              <a:xfrm>
                <a:off x="13087" y="6941"/>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3" name="椭圆 62"/>
              <p:cNvSpPr/>
              <p:nvPr/>
            </p:nvSpPr>
            <p:spPr>
              <a:xfrm>
                <a:off x="16203" y="5933"/>
                <a:ext cx="210" cy="2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73" name="文本框 72"/>
            <p:cNvSpPr txBox="1"/>
            <p:nvPr/>
          </p:nvSpPr>
          <p:spPr>
            <a:xfrm>
              <a:off x="1844" y="3692"/>
              <a:ext cx="3191" cy="1501"/>
            </a:xfrm>
            <a:prstGeom prst="rect">
              <a:avLst/>
            </a:prstGeom>
            <a:noFill/>
          </p:spPr>
          <p:txBody>
            <a:bodyPr wrap="none" rtlCol="0">
              <a:spAutoFit/>
            </a:bodyPr>
            <a:p>
              <a:r>
                <a:rPr lang="en-US" altLang="zh-CN" sz="2800" b="1">
                  <a:solidFill>
                    <a:srgbClr val="1C7E87"/>
                  </a:solidFill>
                </a:rPr>
                <a:t>2022Spring</a:t>
              </a:r>
              <a:endParaRPr lang="en-US" altLang="zh-CN" sz="2800" b="1">
                <a:solidFill>
                  <a:srgbClr val="1C7E87"/>
                </a:solidFill>
              </a:endParaRPr>
            </a:p>
            <a:p>
              <a:endParaRPr lang="en-US" altLang="zh-CN" sz="2800" b="1">
                <a:solidFill>
                  <a:srgbClr val="1C7E87"/>
                </a:solidFil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blinds(horizontal)">
                                      <p:cBhvr>
                                        <p:cTn id="11" dur="500"/>
                                        <p:tgtEl>
                                          <p:spTgt spid="51"/>
                                        </p:tgtEl>
                                      </p:cBhvr>
                                    </p:animEffect>
                                  </p:childTnLst>
                                </p:cTn>
                              </p:par>
                              <p:par>
                                <p:cTn id="12" presetID="3" presetClass="entr" presetSubtype="10" fill="hold" grpId="0" nodeType="with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blinds(horizontal)">
                                      <p:cBhvr>
                                        <p:cTn id="14" dur="500"/>
                                        <p:tgtEl>
                                          <p:spTgt spid="18"/>
                                        </p:tgtEl>
                                      </p:cBhvr>
                                    </p:animEffect>
                                  </p:childTnLst>
                                </p:cTn>
                              </p:par>
                            </p:childTnLst>
                          </p:cTn>
                        </p:par>
                        <p:par>
                          <p:cTn id="15" fill="hold">
                            <p:stCondLst>
                              <p:cond delay="1000"/>
                            </p:stCondLst>
                            <p:childTnLst>
                              <p:par>
                                <p:cTn id="16" presetID="3" presetClass="entr" presetSubtype="10" fill="hold" grpId="0" nodeType="afterEffect">
                                  <p:stCondLst>
                                    <p:cond delay="0"/>
                                  </p:stCondLst>
                                  <p:childTnLst>
                                    <p:set>
                                      <p:cBhvr>
                                        <p:cTn id="17" dur="1" fill="hold">
                                          <p:stCondLst>
                                            <p:cond delay="0"/>
                                          </p:stCondLst>
                                        </p:cTn>
                                        <p:tgtEl>
                                          <p:spTgt spid="53"/>
                                        </p:tgtEl>
                                        <p:attrNameLst>
                                          <p:attrName>style.visibility</p:attrName>
                                        </p:attrNameLst>
                                      </p:cBhvr>
                                      <p:to>
                                        <p:strVal val="visible"/>
                                      </p:to>
                                    </p:set>
                                    <p:animEffect transition="in" filter="blinds(horizontal)">
                                      <p:cBhvr>
                                        <p:cTn id="18" dur="500"/>
                                        <p:tgtEl>
                                          <p:spTgt spid="53"/>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57"/>
                                        </p:tgtEl>
                                        <p:attrNameLst>
                                          <p:attrName>style.visibility</p:attrName>
                                        </p:attrNameLst>
                                      </p:cBhvr>
                                      <p:to>
                                        <p:strVal val="visible"/>
                                      </p:to>
                                    </p:set>
                                    <p:animEffect transition="in" filter="blinds(horizontal)">
                                      <p:cBhvr>
                                        <p:cTn id="21" dur="500"/>
                                        <p:tgtEl>
                                          <p:spTgt spid="57"/>
                                        </p:tgtEl>
                                      </p:cBhvr>
                                    </p:animEffect>
                                  </p:childTnLst>
                                </p:cTn>
                              </p:par>
                            </p:childTnLst>
                          </p:cTn>
                        </p:par>
                        <p:par>
                          <p:cTn id="22" fill="hold">
                            <p:stCondLst>
                              <p:cond delay="1500"/>
                            </p:stCondLst>
                            <p:childTnLst>
                              <p:par>
                                <p:cTn id="23" presetID="3" presetClass="entr" presetSubtype="10" fill="hold" grpId="0" nodeType="afterEffect">
                                  <p:stCondLst>
                                    <p:cond delay="0"/>
                                  </p:stCondLst>
                                  <p:childTnLst>
                                    <p:set>
                                      <p:cBhvr>
                                        <p:cTn id="24" dur="1" fill="hold">
                                          <p:stCondLst>
                                            <p:cond delay="0"/>
                                          </p:stCondLst>
                                        </p:cTn>
                                        <p:tgtEl>
                                          <p:spTgt spid="54"/>
                                        </p:tgtEl>
                                        <p:attrNameLst>
                                          <p:attrName>style.visibility</p:attrName>
                                        </p:attrNameLst>
                                      </p:cBhvr>
                                      <p:to>
                                        <p:strVal val="visible"/>
                                      </p:to>
                                    </p:set>
                                    <p:animEffect transition="in" filter="blinds(horizontal)">
                                      <p:cBhvr>
                                        <p:cTn id="25" dur="500"/>
                                        <p:tgtEl>
                                          <p:spTgt spid="54"/>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64"/>
                                        </p:tgtEl>
                                        <p:attrNameLst>
                                          <p:attrName>style.visibility</p:attrName>
                                        </p:attrNameLst>
                                      </p:cBhvr>
                                      <p:to>
                                        <p:strVal val="visible"/>
                                      </p:to>
                                    </p:set>
                                    <p:animEffect transition="in" filter="blinds(horizontal)">
                                      <p:cBhvr>
                                        <p:cTn id="28" dur="500"/>
                                        <p:tgtEl>
                                          <p:spTgt spid="64"/>
                                        </p:tgtEl>
                                      </p:cBhvr>
                                    </p:animEffect>
                                  </p:childTnLst>
                                </p:cTn>
                              </p:par>
                            </p:childTnLst>
                          </p:cTn>
                        </p:par>
                        <p:par>
                          <p:cTn id="29" fill="hold">
                            <p:stCondLst>
                              <p:cond delay="2000"/>
                            </p:stCondLst>
                            <p:childTnLst>
                              <p:par>
                                <p:cTn id="30" presetID="3" presetClass="entr" presetSubtype="10" fill="hold" grpId="0" nodeType="afterEffect">
                                  <p:stCondLst>
                                    <p:cond delay="0"/>
                                  </p:stCondLst>
                                  <p:childTnLst>
                                    <p:set>
                                      <p:cBhvr>
                                        <p:cTn id="31" dur="1" fill="hold">
                                          <p:stCondLst>
                                            <p:cond delay="0"/>
                                          </p:stCondLst>
                                        </p:cTn>
                                        <p:tgtEl>
                                          <p:spTgt spid="55"/>
                                        </p:tgtEl>
                                        <p:attrNameLst>
                                          <p:attrName>style.visibility</p:attrName>
                                        </p:attrNameLst>
                                      </p:cBhvr>
                                      <p:to>
                                        <p:strVal val="visible"/>
                                      </p:to>
                                    </p:set>
                                    <p:animEffect transition="in" filter="blinds(horizontal)">
                                      <p:cBhvr>
                                        <p:cTn id="32" dur="500"/>
                                        <p:tgtEl>
                                          <p:spTgt spid="55"/>
                                        </p:tgtEl>
                                      </p:cBhvr>
                                    </p:animEffect>
                                  </p:childTnLst>
                                </p:cTn>
                              </p:par>
                              <p:par>
                                <p:cTn id="33" presetID="3" presetClass="entr" presetSubtype="10" fill="hold" grpId="0" nodeType="withEffect">
                                  <p:stCondLst>
                                    <p:cond delay="0"/>
                                  </p:stCondLst>
                                  <p:childTnLst>
                                    <p:set>
                                      <p:cBhvr>
                                        <p:cTn id="34" dur="1" fill="hold">
                                          <p:stCondLst>
                                            <p:cond delay="0"/>
                                          </p:stCondLst>
                                        </p:cTn>
                                        <p:tgtEl>
                                          <p:spTgt spid="65"/>
                                        </p:tgtEl>
                                        <p:attrNameLst>
                                          <p:attrName>style.visibility</p:attrName>
                                        </p:attrNameLst>
                                      </p:cBhvr>
                                      <p:to>
                                        <p:strVal val="visible"/>
                                      </p:to>
                                    </p:set>
                                    <p:animEffect transition="in" filter="blinds(horizontal)">
                                      <p:cBhvr>
                                        <p:cTn id="35" dur="500"/>
                                        <p:tgtEl>
                                          <p:spTgt spid="65"/>
                                        </p:tgtEl>
                                      </p:cBhvr>
                                    </p:animEffect>
                                  </p:childTnLst>
                                </p:cTn>
                              </p:par>
                            </p:childTnLst>
                          </p:cTn>
                        </p:par>
                        <p:par>
                          <p:cTn id="36" fill="hold">
                            <p:stCondLst>
                              <p:cond delay="2500"/>
                            </p:stCondLst>
                            <p:childTnLst>
                              <p:par>
                                <p:cTn id="37" presetID="3" presetClass="entr" presetSubtype="10" fill="hold" grpId="0" nodeType="afterEffect">
                                  <p:stCondLst>
                                    <p:cond delay="0"/>
                                  </p:stCondLst>
                                  <p:childTnLst>
                                    <p:set>
                                      <p:cBhvr>
                                        <p:cTn id="38" dur="1" fill="hold">
                                          <p:stCondLst>
                                            <p:cond delay="0"/>
                                          </p:stCondLst>
                                        </p:cTn>
                                        <p:tgtEl>
                                          <p:spTgt spid="56"/>
                                        </p:tgtEl>
                                        <p:attrNameLst>
                                          <p:attrName>style.visibility</p:attrName>
                                        </p:attrNameLst>
                                      </p:cBhvr>
                                      <p:to>
                                        <p:strVal val="visible"/>
                                      </p:to>
                                    </p:set>
                                    <p:animEffect transition="in" filter="blinds(horizontal)">
                                      <p:cBhvr>
                                        <p:cTn id="39" dur="500"/>
                                        <p:tgtEl>
                                          <p:spTgt spid="56"/>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58"/>
                                        </p:tgtEl>
                                        <p:attrNameLst>
                                          <p:attrName>style.visibility</p:attrName>
                                        </p:attrNameLst>
                                      </p:cBhvr>
                                      <p:to>
                                        <p:strVal val="visible"/>
                                      </p:to>
                                    </p:set>
                                    <p:animEffect transition="in" filter="blinds(horizontal)">
                                      <p:cBhvr>
                                        <p:cTn id="42" dur="500"/>
                                        <p:tgtEl>
                                          <p:spTgt spid="58"/>
                                        </p:tgtEl>
                                      </p:cBhvr>
                                    </p:animEffect>
                                  </p:childTnLst>
                                </p:cTn>
                              </p:par>
                            </p:childTnLst>
                          </p:cTn>
                        </p:par>
                        <p:par>
                          <p:cTn id="43" fill="hold">
                            <p:stCondLst>
                              <p:cond delay="3000"/>
                            </p:stCondLst>
                            <p:childTnLst>
                              <p:par>
                                <p:cTn id="44" presetID="3" presetClass="entr" presetSubtype="10" fill="hold" grpId="0" nodeType="after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blinds(horizontal)">
                                      <p:cBhvr>
                                        <p:cTn id="46" dur="500"/>
                                        <p:tgtEl>
                                          <p:spTgt spid="17"/>
                                        </p:tgtEl>
                                      </p:cBhvr>
                                    </p:animEffect>
                                  </p:childTnLst>
                                </p:cTn>
                              </p:par>
                              <p:par>
                                <p:cTn id="47" presetID="3" presetClass="entr" presetSubtype="10" fill="hold" grpId="0" nodeType="withEffect">
                                  <p:stCondLst>
                                    <p:cond delay="0"/>
                                  </p:stCondLst>
                                  <p:childTnLst>
                                    <p:set>
                                      <p:cBhvr>
                                        <p:cTn id="48" dur="1" fill="hold">
                                          <p:stCondLst>
                                            <p:cond delay="0"/>
                                          </p:stCondLst>
                                        </p:cTn>
                                        <p:tgtEl>
                                          <p:spTgt spid="59"/>
                                        </p:tgtEl>
                                        <p:attrNameLst>
                                          <p:attrName>style.visibility</p:attrName>
                                        </p:attrNameLst>
                                      </p:cBhvr>
                                      <p:to>
                                        <p:strVal val="visible"/>
                                      </p:to>
                                    </p:set>
                                    <p:animEffect transition="in" filter="blinds(horizontal)">
                                      <p:cBhvr>
                                        <p:cTn id="49"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1" grpId="0"/>
      <p:bldP spid="53" grpId="0"/>
      <p:bldP spid="54" grpId="0"/>
      <p:bldP spid="55" grpId="0"/>
      <p:bldP spid="56" grpId="0"/>
      <p:bldP spid="17" grpId="0"/>
      <p:bldP spid="18" grpId="0"/>
      <p:bldP spid="18" grpId="1"/>
      <p:bldP spid="57" grpId="0"/>
      <p:bldP spid="57" grpId="1"/>
      <p:bldP spid="64" grpId="0"/>
      <p:bldP spid="64" grpId="1"/>
      <p:bldP spid="65" grpId="0"/>
      <p:bldP spid="65" grpId="1"/>
      <p:bldP spid="58" grpId="0"/>
      <p:bldP spid="58" grpId="1"/>
      <p:bldP spid="59" grpId="0"/>
      <p:bldP spid="59" grpId="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7E593"/>
        </a:solidFill>
        <a:effectLst/>
      </p:bgPr>
    </p:bg>
    <p:spTree>
      <p:nvGrpSpPr>
        <p:cNvPr id="1" name=""/>
        <p:cNvGrpSpPr/>
        <p:nvPr/>
      </p:nvGrpSpPr>
      <p:grpSpPr>
        <a:xfrm>
          <a:off x="0" y="0"/>
          <a:ext cx="0" cy="0"/>
          <a:chOff x="0" y="0"/>
          <a:chExt cx="0" cy="0"/>
        </a:xfrm>
      </p:grpSpPr>
      <p:sp>
        <p:nvSpPr>
          <p:cNvPr id="11" name="矩形 10"/>
          <p:cNvSpPr/>
          <p:nvPr/>
        </p:nvSpPr>
        <p:spPr>
          <a:xfrm>
            <a:off x="4627855" y="3412013"/>
            <a:ext cx="2848658" cy="1489075"/>
          </a:xfrm>
          <a:prstGeom prst="rect">
            <a:avLst/>
          </a:prstGeom>
        </p:spPr>
        <p:txBody>
          <a:bodyPr wrap="square">
            <a:spAutoFit/>
          </a:bodyPr>
          <a:lstStyle/>
          <a:p>
            <a:pPr algn="ctr">
              <a:lnSpc>
                <a:spcPct val="130000"/>
              </a:lnSpc>
            </a:pPr>
            <a:r>
              <a:rPr lang="zh-CN" altLang="en-US" sz="1400">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rPr>
              <a:t>不同的组员制作页面的思路不同导致我们的展示的链接逻辑不能正确对应，经小组讨论后明确后由两名组员汇总评审时页面逻辑链接。</a:t>
            </a:r>
            <a:endParaRPr lang="zh-CN" altLang="en-US" sz="1400">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endParaRPr>
          </a:p>
        </p:txBody>
      </p:sp>
      <p:sp>
        <p:nvSpPr>
          <p:cNvPr id="12" name="矩形 11"/>
          <p:cNvSpPr/>
          <p:nvPr/>
        </p:nvSpPr>
        <p:spPr>
          <a:xfrm>
            <a:off x="1729924" y="3637014"/>
            <a:ext cx="2433576" cy="2607310"/>
          </a:xfrm>
          <a:prstGeom prst="rect">
            <a:avLst/>
          </a:prstGeom>
        </p:spPr>
        <p:txBody>
          <a:bodyPr wrap="square">
            <a:spAutoFit/>
          </a:bodyPr>
          <a:lstStyle/>
          <a:p>
            <a:pPr algn="ctr">
              <a:lnSpc>
                <a:spcPct val="130000"/>
              </a:lnSpc>
            </a:pPr>
            <a:r>
              <a:rPr lang="en-US" altLang="zh-CN" sz="1400">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rPr>
              <a:t>针对Vision文档，第一次制定时功能需求未细化，功能特性提炼不足，部分质量特性要求与功能需求混淆，缺乏对同类竞争产品的分析，约束及产品需求部分叙述较为简略，有待进一步完善改进。</a:t>
            </a:r>
            <a:endParaRPr lang="en-US" altLang="zh-CN" sz="1400">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endParaRPr>
          </a:p>
          <a:p>
            <a:pPr algn="ctr">
              <a:lnSpc>
                <a:spcPct val="130000"/>
              </a:lnSpc>
            </a:pPr>
            <a:endParaRPr lang="en-US" altLang="zh-CN" sz="1400">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endParaRPr>
          </a:p>
        </p:txBody>
      </p:sp>
      <p:sp>
        <p:nvSpPr>
          <p:cNvPr id="13" name="矩形 12"/>
          <p:cNvSpPr/>
          <p:nvPr/>
        </p:nvSpPr>
        <p:spPr>
          <a:xfrm>
            <a:off x="7980699" y="3552051"/>
            <a:ext cx="2433576" cy="2886710"/>
          </a:xfrm>
          <a:prstGeom prst="rect">
            <a:avLst/>
          </a:prstGeom>
        </p:spPr>
        <p:txBody>
          <a:bodyPr wrap="square">
            <a:spAutoFit/>
          </a:bodyPr>
          <a:lstStyle/>
          <a:p>
            <a:pPr algn="ctr">
              <a:lnSpc>
                <a:spcPct val="130000"/>
              </a:lnSpc>
            </a:pPr>
            <a:r>
              <a:rPr lang="en-US" altLang="zh-CN" sz="1400">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sym typeface="+mn-ea"/>
              </a:rPr>
              <a:t>在项目开发前小组成员都没有接触过网页开发，对HTML、CSS等语言从零基础学习，组员对版本控制相关知识了解较少，在项目开始前一半组员没有使用过Github进行项目管理，在使用Github过程中一些操作失误影响导致代码丢失造成项目返工。</a:t>
            </a:r>
            <a:endParaRPr lang="en-US" altLang="zh-CN" sz="1400">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sym typeface="+mn-ea"/>
            </a:endParaRPr>
          </a:p>
        </p:txBody>
      </p:sp>
      <p:sp>
        <p:nvSpPr>
          <p:cNvPr id="17" name="任意多边形: 形状 16"/>
          <p:cNvSpPr/>
          <p:nvPr/>
        </p:nvSpPr>
        <p:spPr>
          <a:xfrm>
            <a:off x="10845922" y="16608"/>
            <a:ext cx="1350903" cy="1409538"/>
          </a:xfrm>
          <a:custGeom>
            <a:avLst/>
            <a:gdLst>
              <a:gd name="connsiteX0" fmla="*/ 0 w 1350903"/>
              <a:gd name="connsiteY0" fmla="*/ 0 h 1409538"/>
              <a:gd name="connsiteX1" fmla="*/ 1350903 w 1350903"/>
              <a:gd name="connsiteY1" fmla="*/ 0 h 1409538"/>
              <a:gd name="connsiteX2" fmla="*/ 1350903 w 1350903"/>
              <a:gd name="connsiteY2" fmla="*/ 1409538 h 1409538"/>
            </a:gdLst>
            <a:ahLst/>
            <a:cxnLst>
              <a:cxn ang="0">
                <a:pos x="connsiteX0" y="connsiteY0"/>
              </a:cxn>
              <a:cxn ang="0">
                <a:pos x="connsiteX1" y="connsiteY1"/>
              </a:cxn>
              <a:cxn ang="0">
                <a:pos x="connsiteX2" y="connsiteY2"/>
              </a:cxn>
            </a:cxnLst>
            <a:rect l="l" t="t" r="r" b="b"/>
            <a:pathLst>
              <a:path w="1350903" h="1409538">
                <a:moveTo>
                  <a:pt x="0" y="0"/>
                </a:moveTo>
                <a:lnTo>
                  <a:pt x="1350903" y="0"/>
                </a:lnTo>
                <a:lnTo>
                  <a:pt x="1350903" y="1409538"/>
                </a:lnTo>
                <a:close/>
              </a:path>
            </a:pathLst>
          </a:custGeom>
          <a:solidFill>
            <a:srgbClr val="BADEEC"/>
          </a:solidFill>
          <a:ln>
            <a:noFill/>
          </a:ln>
          <a:effectLst>
            <a:outerShdw blurRad="3556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6092021" y="7308849"/>
            <a:ext cx="45719" cy="250485"/>
          </a:xfrm>
          <a:prstGeom prst="rect">
            <a:avLst/>
          </a:prstGeom>
          <a:solidFill>
            <a:srgbClr val="E6E6E6"/>
          </a:solidFill>
          <a:ln>
            <a:solidFill>
              <a:srgbClr val="E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2390775" y="2017395"/>
            <a:ext cx="1112520" cy="1081405"/>
          </a:xfrm>
          <a:prstGeom prst="ellipse">
            <a:avLst/>
          </a:prstGeom>
          <a:solidFill>
            <a:srgbClr val="7ED8E4">
              <a:alpha val="79000"/>
            </a:srgbClr>
          </a:solidFill>
          <a:ln>
            <a:noFill/>
          </a:ln>
          <a:effectLst>
            <a:reflection blurRad="6350" stA="50000" endA="300" endPos="55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9" name="矩形 68"/>
          <p:cNvSpPr/>
          <p:nvPr/>
        </p:nvSpPr>
        <p:spPr>
          <a:xfrm>
            <a:off x="-162560" y="13335"/>
            <a:ext cx="4418965" cy="697230"/>
          </a:xfrm>
          <a:prstGeom prst="rect">
            <a:avLst/>
          </a:prstGeom>
          <a:solidFill>
            <a:srgbClr val="BADEE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dirty="0"/>
          </a:p>
        </p:txBody>
      </p:sp>
      <p:sp>
        <p:nvSpPr>
          <p:cNvPr id="70" name="文本框 69"/>
          <p:cNvSpPr txBox="1"/>
          <p:nvPr/>
        </p:nvSpPr>
        <p:spPr>
          <a:xfrm>
            <a:off x="-34925" y="110490"/>
            <a:ext cx="4198620" cy="521970"/>
          </a:xfrm>
          <a:prstGeom prst="rect">
            <a:avLst/>
          </a:prstGeom>
          <a:noFill/>
        </p:spPr>
        <p:txBody>
          <a:bodyPr wrap="square" rtlCol="0">
            <a:spAutoFit/>
          </a:bodyPr>
          <a:p>
            <a:r>
              <a:rPr lang="zh-CN" altLang="en-US" sz="2800" dirty="0">
                <a:solidFill>
                  <a:schemeClr val="bg1"/>
                </a:solidFill>
                <a:latin typeface="微软雅黑 Light" panose="020B0502040204020203" pitchFamily="34" charset="-122"/>
                <a:ea typeface="微软雅黑 Light" panose="020B0502040204020203" pitchFamily="34" charset="-122"/>
              </a:rPr>
              <a:t>（二）问题、变更及返工</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sp>
        <p:nvSpPr>
          <p:cNvPr id="4" name="文本框 3"/>
          <p:cNvSpPr txBox="1"/>
          <p:nvPr/>
        </p:nvSpPr>
        <p:spPr>
          <a:xfrm>
            <a:off x="2674620" y="2285646"/>
            <a:ext cx="755191" cy="521970"/>
          </a:xfrm>
          <a:prstGeom prst="rect">
            <a:avLst/>
          </a:prstGeom>
          <a:noFill/>
        </p:spPr>
        <p:txBody>
          <a:bodyPr wrap="square" rtlCol="0">
            <a:spAutoFit/>
          </a:bodyPr>
          <a:lstStyle/>
          <a:p>
            <a:r>
              <a:rPr lang="en-US" altLang="zh-CN" sz="2800" b="1">
                <a:solidFill>
                  <a:srgbClr val="333333"/>
                </a:solidFill>
                <a:latin typeface="微软雅黑 Light" panose="020B0502040204020203" pitchFamily="34" charset="-122"/>
                <a:ea typeface="微软雅黑 Light" panose="020B0502040204020203" pitchFamily="34" charset="-122"/>
              </a:rPr>
              <a:t>Ⅰ</a:t>
            </a:r>
            <a:endParaRPr lang="en-US" altLang="zh-CN" sz="2800" b="1">
              <a:solidFill>
                <a:srgbClr val="333333"/>
              </a:solidFill>
              <a:latin typeface="微软雅黑 Light" panose="020B0502040204020203" pitchFamily="34" charset="-122"/>
              <a:ea typeface="微软雅黑 Light" panose="020B0502040204020203" pitchFamily="34" charset="-122"/>
            </a:endParaRPr>
          </a:p>
        </p:txBody>
      </p:sp>
      <p:sp>
        <p:nvSpPr>
          <p:cNvPr id="6" name="椭圆 5"/>
          <p:cNvSpPr/>
          <p:nvPr/>
        </p:nvSpPr>
        <p:spPr>
          <a:xfrm>
            <a:off x="8641080" y="2007235"/>
            <a:ext cx="1112520" cy="1081405"/>
          </a:xfrm>
          <a:prstGeom prst="ellipse">
            <a:avLst/>
          </a:prstGeom>
          <a:solidFill>
            <a:srgbClr val="7ED8E4">
              <a:alpha val="79000"/>
            </a:srgbClr>
          </a:solidFill>
          <a:ln>
            <a:noFill/>
          </a:ln>
          <a:effectLst>
            <a:reflection blurRad="6350" stA="50000" endA="300" endPos="55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8924925" y="2285646"/>
            <a:ext cx="755191" cy="521970"/>
          </a:xfrm>
          <a:prstGeom prst="rect">
            <a:avLst/>
          </a:prstGeom>
          <a:noFill/>
        </p:spPr>
        <p:txBody>
          <a:bodyPr wrap="square" rtlCol="0">
            <a:spAutoFit/>
          </a:bodyPr>
          <a:p>
            <a:r>
              <a:rPr lang="en-US" altLang="zh-CN" sz="2800" b="1">
                <a:solidFill>
                  <a:srgbClr val="333333"/>
                </a:solidFill>
                <a:latin typeface="微软雅黑 Light" panose="020B0502040204020203" pitchFamily="34" charset="-122"/>
                <a:ea typeface="微软雅黑 Light" panose="020B0502040204020203" pitchFamily="34" charset="-122"/>
              </a:rPr>
              <a:t>Ⅲ</a:t>
            </a:r>
            <a:endParaRPr lang="en-US" altLang="zh-CN" sz="2800" b="1">
              <a:solidFill>
                <a:srgbClr val="333333"/>
              </a:solidFill>
              <a:latin typeface="微软雅黑 Light" panose="020B0502040204020203" pitchFamily="34" charset="-122"/>
              <a:ea typeface="微软雅黑 Light" panose="020B0502040204020203" pitchFamily="34" charset="-122"/>
            </a:endParaRPr>
          </a:p>
        </p:txBody>
      </p:sp>
      <p:sp>
        <p:nvSpPr>
          <p:cNvPr id="8" name="椭圆 7"/>
          <p:cNvSpPr/>
          <p:nvPr/>
        </p:nvSpPr>
        <p:spPr>
          <a:xfrm>
            <a:off x="5515610" y="1835785"/>
            <a:ext cx="1112520" cy="1081405"/>
          </a:xfrm>
          <a:prstGeom prst="ellipse">
            <a:avLst/>
          </a:prstGeom>
          <a:solidFill>
            <a:srgbClr val="7ED8E4">
              <a:alpha val="79000"/>
            </a:srgbClr>
          </a:solidFill>
          <a:ln>
            <a:noFill/>
          </a:ln>
          <a:effectLst>
            <a:reflection blurRad="6350" stA="50000" endA="300" endPos="55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文本框 15"/>
          <p:cNvSpPr txBox="1"/>
          <p:nvPr/>
        </p:nvSpPr>
        <p:spPr>
          <a:xfrm>
            <a:off x="5799455" y="2114196"/>
            <a:ext cx="755191" cy="521970"/>
          </a:xfrm>
          <a:prstGeom prst="rect">
            <a:avLst/>
          </a:prstGeom>
          <a:noFill/>
        </p:spPr>
        <p:txBody>
          <a:bodyPr wrap="square" rtlCol="0">
            <a:spAutoFit/>
          </a:bodyPr>
          <a:lstStyle/>
          <a:p>
            <a:r>
              <a:rPr lang="en-US" altLang="zh-CN" sz="2800" b="1">
                <a:solidFill>
                  <a:srgbClr val="333333"/>
                </a:solidFill>
                <a:latin typeface="微软雅黑 Light" panose="020B0502040204020203" pitchFamily="34" charset="-122"/>
                <a:ea typeface="微软雅黑 Light" panose="020B0502040204020203" pitchFamily="34" charset="-122"/>
              </a:rPr>
              <a:t>Ⅱ</a:t>
            </a:r>
            <a:endParaRPr lang="en-US" altLang="zh-CN" sz="2800" b="1">
              <a:solidFill>
                <a:srgbClr val="333333"/>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left)">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par>
                                <p:cTn id="24" presetID="10" presetClass="exit" presetSubtype="0" fill="hold" grpId="0" nodeType="withEffect">
                                  <p:stCondLst>
                                    <p:cond delay="0"/>
                                  </p:stCondLst>
                                  <p:childTnLst>
                                    <p:animEffect transition="out" filter="fade">
                                      <p:cBhvr>
                                        <p:cTn id="25" dur="2000"/>
                                        <p:tgtEl>
                                          <p:spTgt spid="19"/>
                                        </p:tgtEl>
                                      </p:cBhvr>
                                    </p:animEffect>
                                    <p:set>
                                      <p:cBhvr>
                                        <p:cTn id="26" dur="1" fill="hold">
                                          <p:stCondLst>
                                            <p:cond delay="1999"/>
                                          </p:stCondLst>
                                        </p:cTn>
                                        <p:tgtEl>
                                          <p:spTgt spid="19"/>
                                        </p:tgtEl>
                                        <p:attrNameLst>
                                          <p:attrName>style.visibility</p:attrName>
                                        </p:attrNameLst>
                                      </p:cBhvr>
                                      <p:to>
                                        <p:strVal val="hidden"/>
                                      </p:to>
                                    </p:set>
                                  </p:childTnLst>
                                </p:cTn>
                              </p:par>
                              <p:par>
                                <p:cTn id="27" presetID="63" presetClass="path" presetSubtype="0" accel="50000" decel="50000" fill="hold" grpId="1" nodeType="withEffect">
                                  <p:stCondLst>
                                    <p:cond delay="0"/>
                                  </p:stCondLst>
                                  <p:childTnLst>
                                    <p:animMotion origin="layout" path="M 0 0 L -0.001549 -0.191667 E" pathEditMode="relative" ptsTypes="">
                                      <p:cBhvr>
                                        <p:cTn id="28" dur="2000" fill="hold"/>
                                        <p:tgtEl>
                                          <p:spTgt spid="19"/>
                                        </p:tgtEl>
                                        <p:attrNameLst>
                                          <p:attrName>ppt_x</p:attrName>
                                          <p:attrName>ppt_y</p:attrName>
                                        </p:attrNameLst>
                                      </p:cBhvr>
                                    </p:animMotion>
                                  </p:childTnLst>
                                </p:cTn>
                              </p:par>
                              <p:par>
                                <p:cTn id="29" presetID="6" presetClass="emph" presetSubtype="0" accel="50000" decel="50000" fill="hold" grpId="2" nodeType="withEffect">
                                  <p:stCondLst>
                                    <p:cond delay="0"/>
                                  </p:stCondLst>
                                  <p:childTnLst>
                                    <p:animScale>
                                      <p:cBhvr>
                                        <p:cTn id="30" dur="2000" fill="hold"/>
                                        <p:tgtEl>
                                          <p:spTgt spid="19"/>
                                        </p:tgtEl>
                                      </p:cBhvr>
                                      <p:by x="150000" y="150000"/>
                                      <p:from x="100000" y="100000"/>
                                      <p:to x="100000" y="100000"/>
                                    </p:animScale>
                                  </p:childTnLst>
                                </p:cTn>
                              </p:par>
                              <p:par>
                                <p:cTn id="31" presetID="10"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 grpId="0"/>
      <p:bldP spid="12" grpId="0"/>
      <p:bldP spid="13" grpId="0"/>
      <p:bldP spid="19" grpId="0" animBg="1"/>
      <p:bldP spid="19" grpId="1" animBg="1"/>
      <p:bldP spid="19" grpId="2" animBg="1"/>
      <p:bldP spid="7"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BDEDF2"/>
        </a:solidFill>
        <a:effectLst/>
      </p:bgPr>
    </p:bg>
    <p:spTree>
      <p:nvGrpSpPr>
        <p:cNvPr id="1" name=""/>
        <p:cNvGrpSpPr/>
        <p:nvPr/>
      </p:nvGrpSpPr>
      <p:grpSpPr>
        <a:xfrm>
          <a:off x="0" y="0"/>
          <a:ext cx="0" cy="0"/>
          <a:chOff x="0" y="0"/>
          <a:chExt cx="0" cy="0"/>
        </a:xfrm>
      </p:grpSpPr>
      <p:sp>
        <p:nvSpPr>
          <p:cNvPr id="4" name="矩形 3"/>
          <p:cNvSpPr/>
          <p:nvPr/>
        </p:nvSpPr>
        <p:spPr>
          <a:xfrm>
            <a:off x="0" y="-2"/>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16" name="组合 15"/>
          <p:cNvGrpSpPr/>
          <p:nvPr/>
        </p:nvGrpSpPr>
        <p:grpSpPr>
          <a:xfrm>
            <a:off x="4699818" y="-3242298"/>
            <a:ext cx="3737336" cy="2212558"/>
            <a:chOff x="7792840" y="2609256"/>
            <a:chExt cx="3737336" cy="2212558"/>
          </a:xfrm>
        </p:grpSpPr>
        <p:sp>
          <p:nvSpPr>
            <p:cNvPr id="17" name="文本框 16"/>
            <p:cNvSpPr txBox="1"/>
            <p:nvPr/>
          </p:nvSpPr>
          <p:spPr>
            <a:xfrm>
              <a:off x="7792840" y="2612843"/>
              <a:ext cx="1841706" cy="1751210"/>
            </a:xfrm>
            <a:custGeom>
              <a:avLst/>
              <a:gdLst/>
              <a:ahLst/>
              <a:cxnLst/>
              <a:rect l="l" t="t" r="r" b="b"/>
              <a:pathLst>
                <a:path w="1841706" h="1751210">
                  <a:moveTo>
                    <a:pt x="697980" y="1271769"/>
                  </a:moveTo>
                  <a:lnTo>
                    <a:pt x="799067" y="1271769"/>
                  </a:lnTo>
                  <a:lnTo>
                    <a:pt x="799067" y="1376762"/>
                  </a:lnTo>
                  <a:lnTo>
                    <a:pt x="697980" y="1456775"/>
                  </a:lnTo>
                  <a:close/>
                  <a:moveTo>
                    <a:pt x="503508" y="1271769"/>
                  </a:moveTo>
                  <a:lnTo>
                    <a:pt x="594005" y="1315092"/>
                  </a:lnTo>
                  <a:cubicBezTo>
                    <a:pt x="545227" y="1412649"/>
                    <a:pt x="483933" y="1523684"/>
                    <a:pt x="410123" y="1648198"/>
                  </a:cubicBezTo>
                  <a:lnTo>
                    <a:pt x="317701" y="1597173"/>
                  </a:lnTo>
                  <a:cubicBezTo>
                    <a:pt x="394720" y="1481645"/>
                    <a:pt x="456655" y="1373177"/>
                    <a:pt x="503508" y="1271769"/>
                  </a:cubicBezTo>
                  <a:close/>
                  <a:moveTo>
                    <a:pt x="1412327" y="875124"/>
                  </a:moveTo>
                  <a:lnTo>
                    <a:pt x="1425700" y="880760"/>
                  </a:lnTo>
                  <a:lnTo>
                    <a:pt x="1390609" y="908536"/>
                  </a:lnTo>
                  <a:close/>
                  <a:moveTo>
                    <a:pt x="806769" y="867422"/>
                  </a:moveTo>
                  <a:lnTo>
                    <a:pt x="863570" y="944441"/>
                  </a:lnTo>
                  <a:cubicBezTo>
                    <a:pt x="772431" y="995144"/>
                    <a:pt x="623850" y="1067991"/>
                    <a:pt x="417825" y="1162981"/>
                  </a:cubicBezTo>
                  <a:cubicBezTo>
                    <a:pt x="410765" y="1146293"/>
                    <a:pt x="397608" y="1123188"/>
                    <a:pt x="378353" y="1093664"/>
                  </a:cubicBezTo>
                  <a:cubicBezTo>
                    <a:pt x="371935" y="1084037"/>
                    <a:pt x="366800" y="1076335"/>
                    <a:pt x="362949" y="1070558"/>
                  </a:cubicBezTo>
                  <a:cubicBezTo>
                    <a:pt x="528539" y="1006376"/>
                    <a:pt x="676479" y="938664"/>
                    <a:pt x="806769" y="867422"/>
                  </a:cubicBezTo>
                  <a:close/>
                  <a:moveTo>
                    <a:pt x="656582" y="562236"/>
                  </a:moveTo>
                  <a:lnTo>
                    <a:pt x="656582" y="709534"/>
                  </a:lnTo>
                  <a:lnTo>
                    <a:pt x="1579842" y="709534"/>
                  </a:lnTo>
                  <a:lnTo>
                    <a:pt x="1579842" y="562236"/>
                  </a:lnTo>
                  <a:close/>
                  <a:moveTo>
                    <a:pt x="656582" y="338882"/>
                  </a:moveTo>
                  <a:lnTo>
                    <a:pt x="656582" y="483292"/>
                  </a:lnTo>
                  <a:lnTo>
                    <a:pt x="1579842" y="483292"/>
                  </a:lnTo>
                  <a:lnTo>
                    <a:pt x="1579842" y="338882"/>
                  </a:lnTo>
                  <a:close/>
                  <a:moveTo>
                    <a:pt x="191583" y="0"/>
                  </a:moveTo>
                  <a:lnTo>
                    <a:pt x="1841706" y="0"/>
                  </a:lnTo>
                  <a:lnTo>
                    <a:pt x="1841706" y="84721"/>
                  </a:lnTo>
                  <a:lnTo>
                    <a:pt x="1059004" y="84721"/>
                  </a:lnTo>
                  <a:lnTo>
                    <a:pt x="1007980" y="258013"/>
                  </a:lnTo>
                  <a:lnTo>
                    <a:pt x="1679966" y="258013"/>
                  </a:lnTo>
                  <a:lnTo>
                    <a:pt x="1679966" y="679500"/>
                  </a:lnTo>
                  <a:lnTo>
                    <a:pt x="1539854" y="790403"/>
                  </a:lnTo>
                  <a:lnTo>
                    <a:pt x="1209191" y="790403"/>
                  </a:lnTo>
                  <a:lnTo>
                    <a:pt x="1209191" y="946366"/>
                  </a:lnTo>
                  <a:cubicBezTo>
                    <a:pt x="1210154" y="979259"/>
                    <a:pt x="1206724" y="1008161"/>
                    <a:pt x="1198902" y="1033072"/>
                  </a:cubicBezTo>
                  <a:lnTo>
                    <a:pt x="1169365" y="1083659"/>
                  </a:lnTo>
                  <a:lnTo>
                    <a:pt x="1124955" y="1118810"/>
                  </a:lnTo>
                  <a:lnTo>
                    <a:pt x="1099259" y="1134640"/>
                  </a:lnTo>
                  <a:cubicBezTo>
                    <a:pt x="1073867" y="1143586"/>
                    <a:pt x="1044082" y="1148540"/>
                    <a:pt x="1009905" y="1149502"/>
                  </a:cubicBezTo>
                  <a:cubicBezTo>
                    <a:pt x="981665" y="1150786"/>
                    <a:pt x="955029" y="1151749"/>
                    <a:pt x="929998" y="1152391"/>
                  </a:cubicBezTo>
                  <a:cubicBezTo>
                    <a:pt x="917804" y="1153033"/>
                    <a:pt x="904967" y="1153353"/>
                    <a:pt x="891489" y="1153353"/>
                  </a:cubicBezTo>
                  <a:cubicBezTo>
                    <a:pt x="879294" y="1153353"/>
                    <a:pt x="861003" y="1153353"/>
                    <a:pt x="836613" y="1153353"/>
                  </a:cubicBezTo>
                  <a:cubicBezTo>
                    <a:pt x="833404" y="1125113"/>
                    <a:pt x="827949" y="1094306"/>
                    <a:pt x="820247" y="1060931"/>
                  </a:cubicBezTo>
                  <a:cubicBezTo>
                    <a:pt x="853622" y="1062857"/>
                    <a:pt x="880257" y="1063819"/>
                    <a:pt x="900154" y="1063819"/>
                  </a:cubicBezTo>
                  <a:cubicBezTo>
                    <a:pt x="916199" y="1064461"/>
                    <a:pt x="940267" y="1064782"/>
                    <a:pt x="972358" y="1064782"/>
                  </a:cubicBezTo>
                  <a:cubicBezTo>
                    <a:pt x="1024346" y="1065424"/>
                    <a:pt x="1059646" y="1055797"/>
                    <a:pt x="1078259" y="1035900"/>
                  </a:cubicBezTo>
                  <a:cubicBezTo>
                    <a:pt x="1098797" y="1017287"/>
                    <a:pt x="1108746" y="982308"/>
                    <a:pt x="1108104" y="930962"/>
                  </a:cubicBezTo>
                  <a:lnTo>
                    <a:pt x="1108104" y="790403"/>
                  </a:lnTo>
                  <a:lnTo>
                    <a:pt x="556459" y="790403"/>
                  </a:lnTo>
                  <a:lnTo>
                    <a:pt x="556459" y="258013"/>
                  </a:lnTo>
                  <a:lnTo>
                    <a:pt x="908818" y="258013"/>
                  </a:lnTo>
                  <a:lnTo>
                    <a:pt x="955029" y="84721"/>
                  </a:lnTo>
                  <a:lnTo>
                    <a:pt x="289782" y="84721"/>
                  </a:lnTo>
                  <a:lnTo>
                    <a:pt x="289782" y="682578"/>
                  </a:lnTo>
                  <a:cubicBezTo>
                    <a:pt x="290424" y="961770"/>
                    <a:pt x="276304" y="1171324"/>
                    <a:pt x="247422" y="1311241"/>
                  </a:cubicBezTo>
                  <a:cubicBezTo>
                    <a:pt x="221749" y="1453084"/>
                    <a:pt x="166231" y="1599740"/>
                    <a:pt x="80869" y="1751210"/>
                  </a:cubicBezTo>
                  <a:cubicBezTo>
                    <a:pt x="55196" y="1721686"/>
                    <a:pt x="28240" y="1696655"/>
                    <a:pt x="0" y="1676117"/>
                  </a:cubicBezTo>
                  <a:cubicBezTo>
                    <a:pt x="80869" y="1531707"/>
                    <a:pt x="132536" y="1396925"/>
                    <a:pt x="154999" y="1271769"/>
                  </a:cubicBezTo>
                  <a:cubicBezTo>
                    <a:pt x="180672" y="1149182"/>
                    <a:pt x="192867" y="953426"/>
                    <a:pt x="191583" y="684503"/>
                  </a:cubicBezTo>
                  <a:close/>
                </a:path>
              </a:pathLst>
            </a:custGeom>
            <a:solidFill>
              <a:srgbClr val="D9D9D9"/>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15500">
                <a:solidFill>
                  <a:srgbClr val="D9D9D9"/>
                </a:solidFill>
                <a:latin typeface="微软雅黑 Light" panose="020B0502040204020203" pitchFamily="34" charset="-122"/>
                <a:ea typeface="微软雅黑 Light" panose="020B0502040204020203" pitchFamily="34" charset="-122"/>
              </a:endParaRPr>
            </a:p>
          </p:txBody>
        </p:sp>
        <p:sp>
          <p:nvSpPr>
            <p:cNvPr id="18" name="文本框 17"/>
            <p:cNvSpPr txBox="1"/>
            <p:nvPr/>
          </p:nvSpPr>
          <p:spPr>
            <a:xfrm>
              <a:off x="9085634" y="3621485"/>
              <a:ext cx="2444542" cy="1200329"/>
            </a:xfrm>
            <a:prstGeom prst="rect">
              <a:avLst/>
            </a:prstGeom>
            <a:noFill/>
          </p:spPr>
          <p:txBody>
            <a:bodyPr wrap="square" rtlCol="0">
              <a:spAutoFit/>
            </a:bodyPr>
            <a:lstStyle/>
            <a:p>
              <a:r>
                <a:rPr lang="en-US" altLang="zh-CN" sz="7200">
                  <a:solidFill>
                    <a:schemeClr val="bg1">
                      <a:lumMod val="85000"/>
                    </a:schemeClr>
                  </a:solidFill>
                  <a:latin typeface="微软雅黑 Light" panose="020B0502040204020203" pitchFamily="34" charset="-122"/>
                  <a:ea typeface="微软雅黑 Light" panose="020B0502040204020203" pitchFamily="34" charset="-122"/>
                </a:rPr>
                <a:t>Y</a:t>
              </a:r>
              <a:r>
                <a:rPr lang="en-US" altLang="zh-CN" sz="6000">
                  <a:solidFill>
                    <a:schemeClr val="bg1">
                      <a:lumMod val="85000"/>
                    </a:schemeClr>
                  </a:solidFill>
                  <a:latin typeface="微软雅黑 Light" panose="020B0502040204020203" pitchFamily="34" charset="-122"/>
                  <a:ea typeface="微软雅黑 Light" panose="020B0502040204020203" pitchFamily="34" charset="-122"/>
                </a:rPr>
                <a:t>uan</a:t>
              </a:r>
              <a:endParaRPr lang="zh-CN" altLang="en-US" sz="7200">
                <a:solidFill>
                  <a:schemeClr val="bg1">
                    <a:lumMod val="85000"/>
                  </a:schemeClr>
                </a:solidFill>
                <a:latin typeface="微软雅黑 Light" panose="020B0502040204020203" pitchFamily="34" charset="-122"/>
                <a:ea typeface="微软雅黑 Light" panose="020B0502040204020203" pitchFamily="34" charset="-122"/>
              </a:endParaRPr>
            </a:p>
          </p:txBody>
        </p:sp>
        <p:cxnSp>
          <p:nvCxnSpPr>
            <p:cNvPr id="19" name="直接连接符 18"/>
            <p:cNvCxnSpPr/>
            <p:nvPr/>
          </p:nvCxnSpPr>
          <p:spPr>
            <a:xfrm flipV="1">
              <a:off x="7863365" y="2609256"/>
              <a:ext cx="2444542" cy="1935269"/>
            </a:xfrm>
            <a:prstGeom prst="line">
              <a:avLst/>
            </a:prstGeom>
            <a:ln w="6350">
              <a:solidFill>
                <a:srgbClr val="D1D1D1"/>
              </a:solidFill>
              <a:prstDash val="solid"/>
            </a:ln>
            <a:effectLst>
              <a:outerShdw blurRad="63500" sx="102000" sy="102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grpSp>
        <p:nvGrpSpPr>
          <p:cNvPr id="5" name="组合 4"/>
          <p:cNvGrpSpPr/>
          <p:nvPr/>
        </p:nvGrpSpPr>
        <p:grpSpPr>
          <a:xfrm>
            <a:off x="-3837305" y="492125"/>
            <a:ext cx="8940800" cy="5273040"/>
            <a:chOff x="-1724697" y="949682"/>
            <a:chExt cx="8325405" cy="4778018"/>
          </a:xfrm>
        </p:grpSpPr>
        <p:pic>
          <p:nvPicPr>
            <p:cNvPr id="6" name="Picture 9" descr="image3.png"/>
            <p:cNvPicPr>
              <a:picLocks noChangeAspect="1"/>
            </p:cNvPicPr>
            <p:nvPr/>
          </p:nvPicPr>
          <p:blipFill rotWithShape="1">
            <a:blip r:embed="rId1" cstate="screen"/>
            <a:srcRect b="6281"/>
            <a:stretch>
              <a:fillRect/>
            </a:stretch>
          </p:blipFill>
          <p:spPr bwMode="auto">
            <a:xfrm>
              <a:off x="-1724697" y="949682"/>
              <a:ext cx="8325405" cy="4778018"/>
            </a:xfrm>
            <a:prstGeom prst="rect">
              <a:avLst/>
            </a:prstGeom>
            <a:noFill/>
            <a:ln>
              <a:noFill/>
            </a:ln>
            <a:effectLst>
              <a:outerShdw dist="35921" dir="2700000" algn="ctr" rotWithShape="0">
                <a:srgbClr val="808080"/>
              </a:outerShdw>
              <a:reflection blurRad="6350" stA="21000" endPos="10000" dir="5400000" sy="-100000" algn="bl" rotWithShape="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400000"/>
                  <a:headEnd type="none" w="med" len="med"/>
                  <a:tailEnd type="none" w="med" len="med"/>
                </a14:hiddenLine>
              </a:ext>
            </a:extLst>
          </p:spPr>
        </p:pic>
        <p:sp>
          <p:nvSpPr>
            <p:cNvPr id="15" name="Forma libre 9"/>
            <p:cNvSpPr/>
            <p:nvPr/>
          </p:nvSpPr>
          <p:spPr bwMode="auto">
            <a:xfrm flipH="1">
              <a:off x="2219971" y="1371601"/>
              <a:ext cx="3258429" cy="3792714"/>
            </a:xfrm>
            <a:custGeom>
              <a:avLst/>
              <a:gdLst>
                <a:gd name="connsiteX0" fmla="*/ 2833035 w 2833035"/>
                <a:gd name="connsiteY0" fmla="*/ 0 h 2867590"/>
                <a:gd name="connsiteX1" fmla="*/ 166413 w 2833035"/>
                <a:gd name="connsiteY1" fmla="*/ 0 h 2867590"/>
                <a:gd name="connsiteX2" fmla="*/ 0 w 2833035"/>
                <a:gd name="connsiteY2" fmla="*/ 166413 h 2867590"/>
                <a:gd name="connsiteX3" fmla="*/ 0 w 2833035"/>
                <a:gd name="connsiteY3" fmla="*/ 2867590 h 2867590"/>
                <a:gd name="connsiteX4" fmla="*/ 1737983 w 2833035"/>
                <a:gd name="connsiteY4" fmla="*/ 2867590 h 2867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3035" h="2867590">
                  <a:moveTo>
                    <a:pt x="2833035" y="0"/>
                  </a:moveTo>
                  <a:lnTo>
                    <a:pt x="166413" y="0"/>
                  </a:lnTo>
                  <a:cubicBezTo>
                    <a:pt x="74506" y="0"/>
                    <a:pt x="0" y="74506"/>
                    <a:pt x="0" y="166413"/>
                  </a:cubicBezTo>
                  <a:lnTo>
                    <a:pt x="0" y="2867590"/>
                  </a:lnTo>
                  <a:lnTo>
                    <a:pt x="1737983" y="2867590"/>
                  </a:lnTo>
                  <a:close/>
                </a:path>
              </a:pathLst>
            </a:custGeom>
            <a:gradFill>
              <a:gsLst>
                <a:gs pos="0">
                  <a:schemeClr val="bg1">
                    <a:alpha val="39000"/>
                  </a:schemeClr>
                </a:gs>
                <a:gs pos="100000">
                  <a:schemeClr val="bg1">
                    <a:alpha val="0"/>
                  </a:schemeClr>
                </a:gs>
              </a:gsLst>
              <a:lin ang="5400000" scaled="0"/>
            </a:gradFill>
            <a:ln>
              <a:noFill/>
            </a:ln>
          </p:spPr>
          <p:txBody>
            <a:bodyPr vert="horz" wrap="square" lIns="91440" tIns="45721" rIns="91440" bIns="45721" numCol="1" rtlCol="0" anchor="t" anchorCtr="0" compatLnSpc="1"/>
            <a:p>
              <a:pPr marL="0" marR="0" lvl="0" indent="0" algn="ctr" defTabSz="914400" rtl="0" eaLnBrk="1" fontAlgn="auto" latinLnBrk="0" hangingPunct="1">
                <a:lnSpc>
                  <a:spcPct val="100000"/>
                </a:lnSpc>
                <a:spcBef>
                  <a:spcPts val="0"/>
                </a:spcBef>
                <a:spcAft>
                  <a:spcPts val="0"/>
                </a:spcAft>
                <a:buClrTx/>
                <a:buSzTx/>
                <a:buFontTx/>
                <a:buNone/>
                <a:defRPr/>
              </a:pPr>
              <a:endParaRPr kumimoji="0" lang="es-ES_tradnl" sz="135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grpSp>
        <p:nvGrpSpPr>
          <p:cNvPr id="20" name="组合 19"/>
          <p:cNvGrpSpPr/>
          <p:nvPr/>
        </p:nvGrpSpPr>
        <p:grpSpPr>
          <a:xfrm>
            <a:off x="7077710" y="492125"/>
            <a:ext cx="8940800" cy="5273040"/>
            <a:chOff x="-1724697" y="949682"/>
            <a:chExt cx="8325405" cy="4778018"/>
          </a:xfrm>
        </p:grpSpPr>
        <p:pic>
          <p:nvPicPr>
            <p:cNvPr id="21" name="Picture 9" descr="image3.png"/>
            <p:cNvPicPr>
              <a:picLocks noChangeAspect="1"/>
            </p:cNvPicPr>
            <p:nvPr/>
          </p:nvPicPr>
          <p:blipFill rotWithShape="1">
            <a:blip r:embed="rId1" cstate="screen"/>
            <a:srcRect b="6281"/>
            <a:stretch>
              <a:fillRect/>
            </a:stretch>
          </p:blipFill>
          <p:spPr bwMode="auto">
            <a:xfrm>
              <a:off x="-1724697" y="949682"/>
              <a:ext cx="8325405" cy="4778018"/>
            </a:xfrm>
            <a:prstGeom prst="rect">
              <a:avLst/>
            </a:prstGeom>
            <a:noFill/>
            <a:ln>
              <a:noFill/>
            </a:ln>
            <a:effectLst>
              <a:outerShdw dist="35921" dir="2700000" algn="ctr" rotWithShape="0">
                <a:srgbClr val="808080"/>
              </a:outerShdw>
              <a:reflection blurRad="6350" stA="21000" endPos="10000" dir="5400000" sy="-100000" algn="bl" rotWithShape="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400000"/>
                  <a:headEnd type="none" w="med" len="med"/>
                  <a:tailEnd type="none" w="med" len="med"/>
                </a14:hiddenLine>
              </a:ext>
            </a:extLst>
          </p:spPr>
        </p:pic>
        <p:sp>
          <p:nvSpPr>
            <p:cNvPr id="22" name="Forma libre 9"/>
            <p:cNvSpPr/>
            <p:nvPr/>
          </p:nvSpPr>
          <p:spPr bwMode="auto">
            <a:xfrm flipH="1">
              <a:off x="2219971" y="1371601"/>
              <a:ext cx="3258429" cy="3792714"/>
            </a:xfrm>
            <a:custGeom>
              <a:avLst/>
              <a:gdLst>
                <a:gd name="connsiteX0" fmla="*/ 2833035 w 2833035"/>
                <a:gd name="connsiteY0" fmla="*/ 0 h 2867590"/>
                <a:gd name="connsiteX1" fmla="*/ 166413 w 2833035"/>
                <a:gd name="connsiteY1" fmla="*/ 0 h 2867590"/>
                <a:gd name="connsiteX2" fmla="*/ 0 w 2833035"/>
                <a:gd name="connsiteY2" fmla="*/ 166413 h 2867590"/>
                <a:gd name="connsiteX3" fmla="*/ 0 w 2833035"/>
                <a:gd name="connsiteY3" fmla="*/ 2867590 h 2867590"/>
                <a:gd name="connsiteX4" fmla="*/ 1737983 w 2833035"/>
                <a:gd name="connsiteY4" fmla="*/ 2867590 h 2867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3035" h="2867590">
                  <a:moveTo>
                    <a:pt x="2833035" y="0"/>
                  </a:moveTo>
                  <a:lnTo>
                    <a:pt x="166413" y="0"/>
                  </a:lnTo>
                  <a:cubicBezTo>
                    <a:pt x="74506" y="0"/>
                    <a:pt x="0" y="74506"/>
                    <a:pt x="0" y="166413"/>
                  </a:cubicBezTo>
                  <a:lnTo>
                    <a:pt x="0" y="2867590"/>
                  </a:lnTo>
                  <a:lnTo>
                    <a:pt x="1737983" y="2867590"/>
                  </a:lnTo>
                  <a:close/>
                </a:path>
              </a:pathLst>
            </a:custGeom>
            <a:gradFill>
              <a:gsLst>
                <a:gs pos="0">
                  <a:schemeClr val="bg1">
                    <a:alpha val="39000"/>
                  </a:schemeClr>
                </a:gs>
                <a:gs pos="100000">
                  <a:schemeClr val="bg1">
                    <a:alpha val="0"/>
                  </a:schemeClr>
                </a:gs>
              </a:gsLst>
              <a:lin ang="5400000" scaled="0"/>
            </a:gradFill>
            <a:ln>
              <a:noFill/>
            </a:ln>
          </p:spPr>
          <p:txBody>
            <a:bodyPr vert="horz" wrap="square" lIns="91440" tIns="45721" rIns="91440" bIns="45721" numCol="1" rtlCol="0" anchor="t" anchorCtr="0" compatLnSpc="1"/>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s-ES_tradnl" sz="135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sp>
        <p:nvSpPr>
          <p:cNvPr id="28" name="泪滴形 27"/>
          <p:cNvSpPr/>
          <p:nvPr/>
        </p:nvSpPr>
        <p:spPr>
          <a:xfrm>
            <a:off x="4664075" y="1990090"/>
            <a:ext cx="2837815" cy="2809875"/>
          </a:xfrm>
          <a:prstGeom prst="teardrop">
            <a:avLst/>
          </a:prstGeom>
          <a:solidFill>
            <a:srgbClr val="E58F69">
              <a:alpha val="79000"/>
            </a:srgbClr>
          </a:solidFill>
          <a:ln>
            <a:noFill/>
          </a:ln>
          <a:effectLst>
            <a:reflection blurRad="6350" stA="50000" endA="300" endPos="55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7" name="图片 26"/>
          <p:cNvPicPr>
            <a:picLocks noChangeAspect="1"/>
          </p:cNvPicPr>
          <p:nvPr/>
        </p:nvPicPr>
        <p:blipFill>
          <a:blip r:embed="rId2"/>
          <a:srcRect r="43121" b="8316"/>
          <a:stretch>
            <a:fillRect/>
          </a:stretch>
        </p:blipFill>
        <p:spPr>
          <a:xfrm>
            <a:off x="-1060450" y="1290955"/>
            <a:ext cx="4697095" cy="3852545"/>
          </a:xfrm>
          <a:prstGeom prst="rect">
            <a:avLst/>
          </a:prstGeom>
        </p:spPr>
      </p:pic>
      <p:pic>
        <p:nvPicPr>
          <p:cNvPr id="100" name="图片 99"/>
          <p:cNvPicPr/>
          <p:nvPr/>
        </p:nvPicPr>
        <p:blipFill>
          <a:blip r:embed="rId3"/>
          <a:srcRect l="16632"/>
          <a:stretch>
            <a:fillRect/>
          </a:stretch>
        </p:blipFill>
        <p:spPr>
          <a:xfrm>
            <a:off x="8555355" y="1278255"/>
            <a:ext cx="5535295" cy="3878580"/>
          </a:xfrm>
          <a:prstGeom prst="rect">
            <a:avLst/>
          </a:prstGeom>
          <a:noFill/>
          <a:ln w="9525">
            <a:noFill/>
          </a:ln>
        </p:spPr>
      </p:pic>
      <p:sp>
        <p:nvSpPr>
          <p:cNvPr id="3" name="文本框 2"/>
          <p:cNvSpPr txBox="1"/>
          <p:nvPr/>
        </p:nvSpPr>
        <p:spPr>
          <a:xfrm>
            <a:off x="5103495" y="2064385"/>
            <a:ext cx="2018665" cy="2306955"/>
          </a:xfrm>
          <a:prstGeom prst="rect">
            <a:avLst/>
          </a:prstGeom>
          <a:noFill/>
        </p:spPr>
        <p:txBody>
          <a:bodyPr wrap="square" rtlCol="0">
            <a:spAutoFit/>
          </a:bodyPr>
          <a:p>
            <a:pPr algn="ctr"/>
            <a:r>
              <a:rPr lang="en-US" altLang="zh-CN" sz="3600">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sym typeface="+mn-ea"/>
              </a:rPr>
              <a:t>Ⅳ</a:t>
            </a:r>
            <a:endParaRPr lang="en-US" altLang="zh-CN">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sym typeface="+mn-ea"/>
            </a:endParaRPr>
          </a:p>
          <a:p>
            <a:r>
              <a:rPr lang="en-US" altLang="zh-CN">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sym typeface="+mn-ea"/>
              </a:rPr>
              <a:t>最初小组成员每个人独立编写网页</a:t>
            </a:r>
            <a:r>
              <a:rPr lang="zh-CN" altLang="en-US">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sym typeface="+mn-ea"/>
              </a:rPr>
              <a:t>，</a:t>
            </a:r>
            <a:r>
              <a:rPr lang="en-US" altLang="zh-CN">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sym typeface="+mn-ea"/>
              </a:rPr>
              <a:t>CSS样式不统一导致页面差异较大</a:t>
            </a:r>
            <a:r>
              <a:rPr lang="zh-CN" altLang="en-US">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sym typeface="+mn-ea"/>
              </a:rPr>
              <a:t>，</a:t>
            </a:r>
            <a:r>
              <a:rPr lang="en-US" altLang="zh-CN">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sym typeface="+mn-ea"/>
              </a:rPr>
              <a:t>后经小组讨论制定统一页面样式</a:t>
            </a:r>
            <a:r>
              <a:rPr lang="zh-CN" altLang="en-US">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sym typeface="+mn-ea"/>
              </a:rPr>
              <a:t>。</a:t>
            </a:r>
            <a:endParaRPr lang="zh-CN" altLang="en-US">
              <a:solidFill>
                <a:schemeClr val="tx1">
                  <a:lumMod val="65000"/>
                  <a:lumOff val="35000"/>
                </a:schemeClr>
              </a:solidFill>
              <a:latin typeface="Raleway" panose="020B0003030101060003" pitchFamily="34" charset="0"/>
              <a:ea typeface="微软雅黑" panose="020B0503020204020204" pitchFamily="34" charset="-122"/>
              <a:cs typeface="Open Sans" panose="020B0606030504020204" pitchFamily="34" charset="0"/>
              <a:sym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58F69"/>
        </a:solidFill>
        <a:effectLst/>
      </p:bgPr>
    </p:bg>
    <p:spTree>
      <p:nvGrpSpPr>
        <p:cNvPr id="1" name=""/>
        <p:cNvGrpSpPr/>
        <p:nvPr/>
      </p:nvGrpSpPr>
      <p:grpSpPr>
        <a:xfrm>
          <a:off x="0" y="0"/>
          <a:ext cx="0" cy="0"/>
          <a:chOff x="0" y="0"/>
          <a:chExt cx="0" cy="0"/>
        </a:xfrm>
      </p:grpSpPr>
      <p:sp>
        <p:nvSpPr>
          <p:cNvPr id="4" name="矩形 3"/>
          <p:cNvSpPr/>
          <p:nvPr/>
        </p:nvSpPr>
        <p:spPr>
          <a:xfrm>
            <a:off x="0" y="-2"/>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矩形: 圆角 4"/>
          <p:cNvSpPr/>
          <p:nvPr/>
        </p:nvSpPr>
        <p:spPr>
          <a:xfrm>
            <a:off x="1159042" y="1067238"/>
            <a:ext cx="3777916" cy="4723519"/>
          </a:xfrm>
          <a:prstGeom prst="roundRect">
            <a:avLst>
              <a:gd name="adj" fmla="val 17065"/>
            </a:avLst>
          </a:prstGeom>
          <a:solidFill>
            <a:srgbClr val="FBE081"/>
          </a:solidFill>
          <a:ln>
            <a:noFill/>
          </a:ln>
          <a:effectLst>
            <a:outerShdw blurRad="406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465688" y="3028292"/>
            <a:ext cx="3164114" cy="1768475"/>
          </a:xfrm>
          <a:prstGeom prst="rect">
            <a:avLst/>
          </a:prstGeom>
        </p:spPr>
        <p:txBody>
          <a:bodyPr wrap="square">
            <a:spAutoFit/>
          </a:bodyPr>
          <a:lstStyle/>
          <a:p>
            <a:pPr algn="ctr">
              <a:lnSpc>
                <a:spcPct val="130000"/>
              </a:lnSpc>
            </a:pPr>
            <a:r>
              <a:rPr lang="en-US" altLang="zh-CN" sz="1400">
                <a:solidFill>
                  <a:schemeClr val="bg1">
                    <a:lumMod val="50000"/>
                  </a:schemeClr>
                </a:solidFill>
                <a:latin typeface="Raleway" panose="020B0003030101060003" pitchFamily="34" charset="0"/>
                <a:ea typeface="微软雅黑" panose="020B0503020204020204" pitchFamily="34" charset="-122"/>
                <a:cs typeface="Open Sans" panose="020B0606030504020204" pitchFamily="34" charset="0"/>
              </a:rPr>
              <a:t>在学习use-case模型的相关知识后小组结合系统功能需求制作use-case模型，但原本每个人的页面设计思路与模型不完全一致，需要进一步增改或删除改功能页面，在评审前组员针对各自负责功能进行了返工修改。</a:t>
            </a:r>
            <a:endParaRPr lang="en-US" altLang="zh-CN" sz="1400">
              <a:solidFill>
                <a:schemeClr val="bg1">
                  <a:lumMod val="50000"/>
                </a:schemeClr>
              </a:solidFill>
              <a:latin typeface="Raleway" panose="020B0003030101060003" pitchFamily="34" charset="0"/>
              <a:ea typeface="微软雅黑" panose="020B0503020204020204" pitchFamily="34" charset="-122"/>
              <a:cs typeface="Open Sans" panose="020B0606030504020204" pitchFamily="34" charset="0"/>
            </a:endParaRPr>
          </a:p>
        </p:txBody>
      </p:sp>
      <p:pic>
        <p:nvPicPr>
          <p:cNvPr id="20" name="图片 19"/>
          <p:cNvPicPr>
            <a:picLocks noChangeAspect="1"/>
          </p:cNvPicPr>
          <p:nvPr/>
        </p:nvPicPr>
        <p:blipFill>
          <a:blip r:embed="rId1" cstate="screen">
            <a:extLst>
              <a:ext uri="{28A0092B-C50C-407E-A947-70E740481C1C}">
                <a14:useLocalDpi xmlns:a14="http://schemas.microsoft.com/office/drawing/2010/main" val="0"/>
              </a:ext>
            </a:extLst>
          </a:blip>
          <a:stretch>
            <a:fillRect/>
          </a:stretch>
        </p:blipFill>
        <p:spPr>
          <a:xfrm>
            <a:off x="6284595" y="104775"/>
            <a:ext cx="5685155" cy="6648450"/>
          </a:xfrm>
          <a:prstGeom prst="rect">
            <a:avLst/>
          </a:prstGeom>
        </p:spPr>
      </p:pic>
      <p:pic>
        <p:nvPicPr>
          <p:cNvPr id="3" name="图片 2"/>
          <p:cNvPicPr>
            <a:picLocks noChangeAspect="1"/>
          </p:cNvPicPr>
          <p:nvPr/>
        </p:nvPicPr>
        <p:blipFill>
          <a:blip r:embed="rId2"/>
          <a:srcRect t="422" r="2050"/>
          <a:stretch>
            <a:fillRect/>
          </a:stretch>
        </p:blipFill>
        <p:spPr>
          <a:xfrm>
            <a:off x="7872095" y="845820"/>
            <a:ext cx="2510155" cy="5170805"/>
          </a:xfrm>
          <a:prstGeom prst="roundRect">
            <a:avLst/>
          </a:prstGeom>
          <a:effectLst/>
        </p:spPr>
      </p:pic>
      <p:sp>
        <p:nvSpPr>
          <p:cNvPr id="13" name="椭圆 12"/>
          <p:cNvSpPr/>
          <p:nvPr/>
        </p:nvSpPr>
        <p:spPr>
          <a:xfrm>
            <a:off x="2498090" y="1323340"/>
            <a:ext cx="1112520" cy="1081405"/>
          </a:xfrm>
          <a:prstGeom prst="ellipse">
            <a:avLst/>
          </a:prstGeom>
          <a:solidFill>
            <a:srgbClr val="7ED8E4">
              <a:alpha val="79000"/>
            </a:srgbClr>
          </a:solidFill>
          <a:ln>
            <a:noFill/>
          </a:ln>
          <a:effectLst>
            <a:reflection blurRad="6350" stA="50000" endA="300" endPos="55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2555475" y="1541255"/>
            <a:ext cx="997749" cy="645160"/>
          </a:xfrm>
          <a:prstGeom prst="rect">
            <a:avLst/>
          </a:prstGeom>
          <a:noFill/>
        </p:spPr>
        <p:txBody>
          <a:bodyPr wrap="square" rtlCol="0">
            <a:spAutoFit/>
          </a:bodyPr>
          <a:lstStyle/>
          <a:p>
            <a:pPr algn="ctr"/>
            <a:r>
              <a:rPr lang="en-US" altLang="zh-CN" sz="3600" b="1">
                <a:solidFill>
                  <a:schemeClr val="bg1"/>
                </a:solidFill>
                <a:latin typeface="微软雅黑 Light" panose="020B0502040204020203" pitchFamily="34" charset="-122"/>
                <a:ea typeface="微软雅黑 Light" panose="020B0502040204020203" pitchFamily="34" charset="-122"/>
              </a:rPr>
              <a:t>Ⅴ</a:t>
            </a:r>
            <a:endParaRPr lang="en-US" altLang="zh-CN" sz="3600" b="1">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CEF1F3"/>
        </a:solidFill>
        <a:effectLst/>
      </p:bgPr>
    </p:bg>
    <p:spTree>
      <p:nvGrpSpPr>
        <p:cNvPr id="1" name=""/>
        <p:cNvGrpSpPr/>
        <p:nvPr/>
      </p:nvGrpSpPr>
      <p:grpSpPr>
        <a:xfrm>
          <a:off x="0" y="0"/>
          <a:ext cx="0" cy="0"/>
          <a:chOff x="0" y="0"/>
          <a:chExt cx="0" cy="0"/>
        </a:xfrm>
      </p:grpSpPr>
      <p:sp>
        <p:nvSpPr>
          <p:cNvPr id="2" name="文本框 1"/>
          <p:cNvSpPr txBox="1"/>
          <p:nvPr/>
        </p:nvSpPr>
        <p:spPr>
          <a:xfrm>
            <a:off x="1050925" y="2146300"/>
            <a:ext cx="5774055" cy="645160"/>
          </a:xfrm>
          <a:prstGeom prst="rect">
            <a:avLst/>
          </a:prstGeom>
          <a:noFill/>
        </p:spPr>
        <p:txBody>
          <a:bodyPr wrap="square" rtlCol="0">
            <a:spAutoFit/>
          </a:bodyPr>
          <a:lstStyle/>
          <a:p>
            <a:r>
              <a:rPr lang="zh-CN" altLang="en-US" sz="3600" b="1">
                <a:solidFill>
                  <a:schemeClr val="accent1">
                    <a:lumMod val="75000"/>
                  </a:schemeClr>
                </a:solidFill>
                <a:latin typeface="微软雅黑 Light" panose="020B0502040204020203" pitchFamily="34" charset="-122"/>
                <a:ea typeface="微软雅黑 Light" panose="020B0502040204020203" pitchFamily="34" charset="-122"/>
                <a:sym typeface="+mn-ea"/>
              </a:rPr>
              <a:t>感</a:t>
            </a:r>
            <a:r>
              <a:rPr lang="en-US" altLang="zh-CN" sz="3600" b="1">
                <a:solidFill>
                  <a:schemeClr val="accent1">
                    <a:lumMod val="75000"/>
                  </a:schemeClr>
                </a:solidFill>
                <a:latin typeface="微软雅黑 Light" panose="020B0502040204020203" pitchFamily="34" charset="-122"/>
                <a:ea typeface="微软雅黑 Light" panose="020B0502040204020203" pitchFamily="34" charset="-122"/>
                <a:sym typeface="+mn-ea"/>
              </a:rPr>
              <a:t> </a:t>
            </a:r>
            <a:r>
              <a:rPr lang="zh-CN" altLang="en-US" sz="3600" b="1">
                <a:solidFill>
                  <a:schemeClr val="accent1">
                    <a:lumMod val="75000"/>
                  </a:schemeClr>
                </a:solidFill>
                <a:latin typeface="微软雅黑 Light" panose="020B0502040204020203" pitchFamily="34" charset="-122"/>
                <a:ea typeface="微软雅黑 Light" panose="020B0502040204020203" pitchFamily="34" charset="-122"/>
                <a:sym typeface="+mn-ea"/>
              </a:rPr>
              <a:t>谢 大 家 的 聆 听</a:t>
            </a:r>
            <a:endParaRPr lang="zh-CN" altLang="en-US" sz="3600" b="1">
              <a:solidFill>
                <a:schemeClr val="accent1">
                  <a:lumMod val="75000"/>
                </a:schemeClr>
              </a:solidFill>
              <a:latin typeface="微软雅黑 Light" panose="020B0502040204020203" pitchFamily="34" charset="-122"/>
              <a:ea typeface="微软雅黑 Light" panose="020B0502040204020203" pitchFamily="34" charset="-122"/>
              <a:sym typeface="+mn-ea"/>
            </a:endParaRPr>
          </a:p>
        </p:txBody>
      </p:sp>
      <p:cxnSp>
        <p:nvCxnSpPr>
          <p:cNvPr id="4" name="直接连接符 3"/>
          <p:cNvCxnSpPr/>
          <p:nvPr/>
        </p:nvCxnSpPr>
        <p:spPr>
          <a:xfrm>
            <a:off x="1171575" y="3014345"/>
            <a:ext cx="4090035" cy="76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1065211" y="3256953"/>
            <a:ext cx="6592889" cy="706755"/>
          </a:xfrm>
          <a:prstGeom prst="rect">
            <a:avLst/>
          </a:prstGeom>
          <a:noFill/>
        </p:spPr>
        <p:txBody>
          <a:bodyPr wrap="square" rtlCol="0">
            <a:spAutoFit/>
          </a:bodyPr>
          <a:lstStyle/>
          <a:p>
            <a:pPr>
              <a:lnSpc>
                <a:spcPct val="200000"/>
              </a:lnSpc>
            </a:pPr>
            <a:r>
              <a:rPr lang="en-US" altLang="zh-CN" sz="2000" b="1">
                <a:solidFill>
                  <a:schemeClr val="accent1">
                    <a:lumMod val="75000"/>
                  </a:schemeClr>
                </a:solidFill>
                <a:latin typeface="微软雅黑 Light" panose="020B0502040204020203" pitchFamily="34" charset="-122"/>
                <a:ea typeface="微软雅黑 Light" panose="020B0502040204020203" pitchFamily="34" charset="-122"/>
                <a:sym typeface="+mn-ea"/>
              </a:rPr>
              <a:t>Sincerely  thank  you  for  listening</a:t>
            </a:r>
            <a:endParaRPr lang="en-US" altLang="zh-CN" sz="2000" b="1">
              <a:solidFill>
                <a:schemeClr val="accent1">
                  <a:lumMod val="75000"/>
                </a:schemeClr>
              </a:solidFill>
              <a:latin typeface="微软雅黑 Light" panose="020B0502040204020203" pitchFamily="34" charset="-122"/>
              <a:ea typeface="微软雅黑 Light" panose="020B0502040204020203" pitchFamily="34" charset="-122"/>
              <a:sym typeface="+mn-ea"/>
            </a:endParaRPr>
          </a:p>
        </p:txBody>
      </p:sp>
      <p:sp>
        <p:nvSpPr>
          <p:cNvPr id="6" name="矩形 5"/>
          <p:cNvSpPr/>
          <p:nvPr/>
        </p:nvSpPr>
        <p:spPr>
          <a:xfrm>
            <a:off x="1065211" y="4428556"/>
            <a:ext cx="4406902" cy="953135"/>
          </a:xfrm>
          <a:prstGeom prst="rect">
            <a:avLst/>
          </a:prstGeom>
        </p:spPr>
        <p:txBody>
          <a:bodyPr wrap="square">
            <a:spAutoFit/>
          </a:bodyPr>
          <a:lstStyle/>
          <a:p>
            <a:pPr>
              <a:lnSpc>
                <a:spcPct val="200000"/>
              </a:lnSpc>
            </a:pPr>
            <a:r>
              <a:rPr lang="en-US" altLang="zh-CN" sz="1400">
                <a:solidFill>
                  <a:schemeClr val="accent1">
                    <a:lumMod val="75000"/>
                  </a:schemeClr>
                </a:solidFill>
                <a:latin typeface="微软雅黑" panose="020B0503020204020204" pitchFamily="34" charset="-122"/>
                <a:ea typeface="微软雅黑" panose="020B0503020204020204" pitchFamily="34" charset="-122"/>
                <a:sym typeface="+mn-ea"/>
              </a:rPr>
              <a:t>“</a:t>
            </a:r>
            <a:r>
              <a:rPr lang="zh-CN" altLang="en-US" sz="1400">
                <a:solidFill>
                  <a:schemeClr val="accent1">
                    <a:lumMod val="75000"/>
                  </a:schemeClr>
                </a:solidFill>
                <a:latin typeface="微软雅黑" panose="020B0503020204020204" pitchFamily="34" charset="-122"/>
                <a:ea typeface="微软雅黑" panose="020B0503020204020204" pitchFamily="34" charset="-122"/>
                <a:sym typeface="+mn-ea"/>
              </a:rPr>
              <a:t>从技术小白步步通关，到战胜最终boss，</a:t>
            </a:r>
            <a:endParaRPr lang="zh-CN" altLang="en-US" sz="1400">
              <a:solidFill>
                <a:schemeClr val="accent1">
                  <a:lumMod val="75000"/>
                </a:schemeClr>
              </a:solidFill>
              <a:latin typeface="微软雅黑" panose="020B0503020204020204" pitchFamily="34" charset="-122"/>
              <a:ea typeface="微软雅黑" panose="020B0503020204020204" pitchFamily="34" charset="-122"/>
            </a:endParaRPr>
          </a:p>
          <a:p>
            <a:pPr>
              <a:lnSpc>
                <a:spcPct val="200000"/>
              </a:lnSpc>
            </a:pPr>
            <a:r>
              <a:rPr lang="zh-CN" altLang="en-US" sz="1400">
                <a:solidFill>
                  <a:schemeClr val="accent1">
                    <a:lumMod val="75000"/>
                  </a:schemeClr>
                </a:solidFill>
                <a:latin typeface="微软雅黑" panose="020B0503020204020204" pitchFamily="34" charset="-122"/>
                <a:ea typeface="微软雅黑" panose="020B0503020204020204" pitchFamily="34" charset="-122"/>
                <a:sym typeface="+mn-ea"/>
              </a:rPr>
              <a:t>一路同行，谁也不会倒下！</a:t>
            </a:r>
            <a:r>
              <a:rPr lang="en-US" altLang="zh-CN" sz="1400">
                <a:solidFill>
                  <a:schemeClr val="accent1">
                    <a:lumMod val="75000"/>
                  </a:schemeClr>
                </a:solidFill>
                <a:latin typeface="微软雅黑" panose="020B0503020204020204" pitchFamily="34" charset="-122"/>
                <a:ea typeface="微软雅黑" panose="020B0503020204020204" pitchFamily="34" charset="-122"/>
                <a:sym typeface="+mn-ea"/>
              </a:rPr>
              <a:t>”</a:t>
            </a:r>
            <a:endParaRPr lang="en-US" altLang="zh-CN" sz="1400">
              <a:solidFill>
                <a:schemeClr val="accent1">
                  <a:lumMod val="75000"/>
                </a:schemeClr>
              </a:solidFill>
              <a:latin typeface="微软雅黑" panose="020B0503020204020204" pitchFamily="34" charset="-122"/>
              <a:ea typeface="微软雅黑" panose="020B0503020204020204" pitchFamily="34" charset="-122"/>
              <a:sym typeface="+mn-ea"/>
            </a:endParaRPr>
          </a:p>
        </p:txBody>
      </p:sp>
      <p:sp>
        <p:nvSpPr>
          <p:cNvPr id="28" name="泪滴形 27"/>
          <p:cNvSpPr/>
          <p:nvPr/>
        </p:nvSpPr>
        <p:spPr>
          <a:xfrm>
            <a:off x="8564245" y="447040"/>
            <a:ext cx="2837815" cy="2809875"/>
          </a:xfrm>
          <a:prstGeom prst="teardrop">
            <a:avLst>
              <a:gd name="adj" fmla="val 0"/>
            </a:avLst>
          </a:prstGeom>
          <a:solidFill>
            <a:srgbClr val="7ED8E4">
              <a:alpha val="79000"/>
            </a:srgbClr>
          </a:solidFill>
          <a:ln>
            <a:noFill/>
          </a:ln>
          <a:effectLst>
            <a:reflection blurRad="6350" stA="50000" endA="300" endPos="55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5AC95"/>
        </a:solidFill>
        <a:effectLst/>
      </p:bgPr>
    </p:bg>
    <p:spTree>
      <p:nvGrpSpPr>
        <p:cNvPr id="1" name=""/>
        <p:cNvGrpSpPr/>
        <p:nvPr/>
      </p:nvGrpSpPr>
      <p:grpSpPr>
        <a:xfrm>
          <a:off x="0" y="0"/>
          <a:ext cx="0" cy="0"/>
          <a:chOff x="0" y="0"/>
          <a:chExt cx="0" cy="0"/>
        </a:xfrm>
      </p:grpSpPr>
      <p:sp>
        <p:nvSpPr>
          <p:cNvPr id="6" name="椭圆 5" hidden="1"/>
          <p:cNvSpPr/>
          <p:nvPr/>
        </p:nvSpPr>
        <p:spPr>
          <a:xfrm rot="16200000">
            <a:off x="3830620" y="44658"/>
            <a:ext cx="4110086" cy="6208960"/>
          </a:xfrm>
          <a:prstGeom prst="ellipse">
            <a:avLst/>
          </a:prstGeom>
          <a:gradFill>
            <a:gsLst>
              <a:gs pos="0">
                <a:schemeClr val="bg1">
                  <a:lumMod val="0"/>
                  <a:lumOff val="100000"/>
                  <a:alpha val="16000"/>
                </a:schemeClr>
              </a:gs>
              <a:gs pos="100000">
                <a:schemeClr val="bg1">
                  <a:alpha val="0"/>
                </a:schemeClr>
              </a:gs>
            </a:gsLst>
            <a:lin ang="5400000" scaled="0"/>
          </a:gradFill>
          <a:ln>
            <a:noFill/>
          </a:ln>
          <a:effectLst>
            <a:reflection stA="52000" endPos="69000" dist="50800" dir="5400000" sy="-100000" algn="bl" rotWithShape="0"/>
            <a:softEdge rad="419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771015" y="-639445"/>
            <a:ext cx="8649335" cy="7755255"/>
          </a:xfrm>
          <a:prstGeom prst="ellipse">
            <a:avLst/>
          </a:prstGeom>
          <a:solidFill>
            <a:schemeClr val="accent1">
              <a:lumMod val="60000"/>
              <a:lumOff val="40000"/>
              <a:alpha val="16000"/>
            </a:schemeClr>
          </a:solidFill>
          <a:ln>
            <a:noFill/>
          </a:ln>
          <a:effectLst>
            <a:glow rad="76200">
              <a:schemeClr val="bg1">
                <a:alpha val="3000"/>
              </a:schemeClr>
            </a:glow>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3211850" y="2029891"/>
            <a:ext cx="6497202" cy="2175734"/>
            <a:chOff x="4522490" y="2136571"/>
            <a:chExt cx="6497202" cy="2175734"/>
          </a:xfrm>
        </p:grpSpPr>
        <p:sp>
          <p:nvSpPr>
            <p:cNvPr id="11" name="文本框 10"/>
            <p:cNvSpPr txBox="1"/>
            <p:nvPr/>
          </p:nvSpPr>
          <p:spPr>
            <a:xfrm>
              <a:off x="5877977" y="3389264"/>
              <a:ext cx="5141715" cy="922020"/>
            </a:xfrm>
            <a:prstGeom prst="rect">
              <a:avLst/>
            </a:prstGeom>
            <a:noFill/>
          </p:spPr>
          <p:txBody>
            <a:bodyPr wrap="square" rtlCol="0">
              <a:spAutoFit/>
            </a:bodyPr>
            <a:lstStyle/>
            <a:p>
              <a:r>
                <a:rPr lang="zh-CN" altLang="en-US" sz="5400" b="1" dirty="0">
                  <a:solidFill>
                    <a:schemeClr val="bg1"/>
                  </a:solidFill>
                  <a:latin typeface="微软雅黑 Light" panose="020B0502040204020203" pitchFamily="34" charset="-122"/>
                  <a:ea typeface="微软雅黑 Light" panose="020B0502040204020203" pitchFamily="34" charset="-122"/>
                  <a:sym typeface="+mn-ea"/>
                </a:rPr>
                <a:t>界面原型展示</a:t>
              </a:r>
              <a:endParaRPr lang="zh-CN" altLang="en-US" sz="5400" b="1" dirty="0">
                <a:solidFill>
                  <a:schemeClr val="bg1"/>
                </a:solidFill>
                <a:latin typeface="微软雅黑 Light" panose="020B0502040204020203" pitchFamily="34" charset="-122"/>
                <a:ea typeface="微软雅黑 Light" panose="020B0502040204020203" pitchFamily="34" charset="-122"/>
                <a:sym typeface="+mn-ea"/>
              </a:endParaRPr>
            </a:p>
          </p:txBody>
        </p:sp>
        <p:cxnSp>
          <p:nvCxnSpPr>
            <p:cNvPr id="13" name="直接连接符 12"/>
            <p:cNvCxnSpPr/>
            <p:nvPr/>
          </p:nvCxnSpPr>
          <p:spPr>
            <a:xfrm flipV="1">
              <a:off x="4655708" y="2377035"/>
              <a:ext cx="2444542" cy="1935270"/>
            </a:xfrm>
            <a:prstGeom prst="line">
              <a:avLst/>
            </a:prstGeom>
            <a:ln w="6350">
              <a:solidFill>
                <a:schemeClr val="bg1"/>
              </a:solidFill>
              <a:prstDash val="solid"/>
            </a:ln>
            <a:effectLst>
              <a:outerShdw blurRad="63500" sx="102000" sy="102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sp>
          <p:nvSpPr>
            <p:cNvPr id="15" name="文本框 14" hidden="1"/>
            <p:cNvSpPr txBox="1"/>
            <p:nvPr/>
          </p:nvSpPr>
          <p:spPr>
            <a:xfrm>
              <a:off x="4522490" y="2136571"/>
              <a:ext cx="1877327" cy="1825340"/>
            </a:xfrm>
            <a:custGeom>
              <a:avLst/>
              <a:gdLst/>
              <a:ahLst/>
              <a:cxnLst/>
              <a:rect l="l" t="t" r="r" b="b"/>
              <a:pathLst>
                <a:path w="1877327" h="1825340">
                  <a:moveTo>
                    <a:pt x="1401738" y="117454"/>
                  </a:moveTo>
                  <a:cubicBezTo>
                    <a:pt x="1516624" y="213085"/>
                    <a:pt x="1622524" y="304545"/>
                    <a:pt x="1719439" y="391832"/>
                  </a:cubicBezTo>
                  <a:lnTo>
                    <a:pt x="1636644" y="466925"/>
                  </a:lnTo>
                  <a:cubicBezTo>
                    <a:pt x="1552566" y="382847"/>
                    <a:pt x="1448591" y="289462"/>
                    <a:pt x="1324719" y="186770"/>
                  </a:cubicBezTo>
                  <a:close/>
                  <a:moveTo>
                    <a:pt x="1068632" y="0"/>
                  </a:moveTo>
                  <a:lnTo>
                    <a:pt x="1177421" y="0"/>
                  </a:lnTo>
                  <a:cubicBezTo>
                    <a:pt x="1175496" y="209876"/>
                    <a:pt x="1179347" y="404990"/>
                    <a:pt x="1188974" y="585341"/>
                  </a:cubicBezTo>
                  <a:lnTo>
                    <a:pt x="1877327" y="585341"/>
                  </a:lnTo>
                  <a:lnTo>
                    <a:pt x="1877327" y="683540"/>
                  </a:lnTo>
                  <a:lnTo>
                    <a:pt x="1194750" y="683540"/>
                  </a:lnTo>
                  <a:cubicBezTo>
                    <a:pt x="1203094" y="782381"/>
                    <a:pt x="1213042" y="873198"/>
                    <a:pt x="1224595" y="955993"/>
                  </a:cubicBezTo>
                  <a:cubicBezTo>
                    <a:pt x="1242566" y="1079865"/>
                    <a:pt x="1260216" y="1178384"/>
                    <a:pt x="1277545" y="1251552"/>
                  </a:cubicBezTo>
                  <a:cubicBezTo>
                    <a:pt x="1405268" y="1139875"/>
                    <a:pt x="1528818" y="1001242"/>
                    <a:pt x="1648197" y="835652"/>
                  </a:cubicBezTo>
                  <a:lnTo>
                    <a:pt x="1738694" y="894378"/>
                  </a:lnTo>
                  <a:lnTo>
                    <a:pt x="1718531" y="919701"/>
                  </a:lnTo>
                  <a:lnTo>
                    <a:pt x="724268" y="1713731"/>
                  </a:lnTo>
                  <a:lnTo>
                    <a:pt x="704239" y="1685744"/>
                  </a:lnTo>
                  <a:cubicBezTo>
                    <a:pt x="692686" y="1670982"/>
                    <a:pt x="681294" y="1657825"/>
                    <a:pt x="670062" y="1646272"/>
                  </a:cubicBezTo>
                  <a:cubicBezTo>
                    <a:pt x="871593" y="1548715"/>
                    <a:pt x="1043922" y="1442815"/>
                    <a:pt x="1187049" y="1328570"/>
                  </a:cubicBezTo>
                  <a:cubicBezTo>
                    <a:pt x="1156883" y="1220744"/>
                    <a:pt x="1133777" y="1101045"/>
                    <a:pt x="1117732" y="969471"/>
                  </a:cubicBezTo>
                  <a:cubicBezTo>
                    <a:pt x="1104895" y="864213"/>
                    <a:pt x="1095910" y="768902"/>
                    <a:pt x="1090775" y="683540"/>
                  </a:cubicBezTo>
                  <a:lnTo>
                    <a:pt x="538167" y="683540"/>
                  </a:lnTo>
                  <a:lnTo>
                    <a:pt x="538167" y="1058043"/>
                  </a:lnTo>
                  <a:cubicBezTo>
                    <a:pt x="696697" y="1028519"/>
                    <a:pt x="825061" y="1003488"/>
                    <a:pt x="923260" y="982950"/>
                  </a:cubicBezTo>
                  <a:cubicBezTo>
                    <a:pt x="923260" y="1019533"/>
                    <a:pt x="924544" y="1053229"/>
                    <a:pt x="927111" y="1084037"/>
                  </a:cubicBezTo>
                  <a:cubicBezTo>
                    <a:pt x="833405" y="1100082"/>
                    <a:pt x="703757" y="1125113"/>
                    <a:pt x="538167" y="1159130"/>
                  </a:cubicBezTo>
                  <a:lnTo>
                    <a:pt x="538167" y="1606800"/>
                  </a:lnTo>
                  <a:cubicBezTo>
                    <a:pt x="543302" y="1746075"/>
                    <a:pt x="478478" y="1817638"/>
                    <a:pt x="343695" y="1821489"/>
                  </a:cubicBezTo>
                  <a:cubicBezTo>
                    <a:pt x="305186" y="1824056"/>
                    <a:pt x="230093" y="1825340"/>
                    <a:pt x="118416" y="1825340"/>
                  </a:cubicBezTo>
                  <a:cubicBezTo>
                    <a:pt x="114565" y="1789398"/>
                    <a:pt x="107505" y="1752493"/>
                    <a:pt x="97236" y="1714626"/>
                  </a:cubicBezTo>
                  <a:cubicBezTo>
                    <a:pt x="128043" y="1717835"/>
                    <a:pt x="197681" y="1719761"/>
                    <a:pt x="306149" y="1720402"/>
                  </a:cubicBezTo>
                  <a:cubicBezTo>
                    <a:pt x="394078" y="1723611"/>
                    <a:pt x="436118" y="1685102"/>
                    <a:pt x="432267" y="1604875"/>
                  </a:cubicBezTo>
                  <a:lnTo>
                    <a:pt x="432267" y="1178384"/>
                  </a:lnTo>
                  <a:cubicBezTo>
                    <a:pt x="285932" y="1205983"/>
                    <a:pt x="151149" y="1232939"/>
                    <a:pt x="27919" y="1259254"/>
                  </a:cubicBezTo>
                  <a:lnTo>
                    <a:pt x="1926" y="1153353"/>
                  </a:lnTo>
                  <a:cubicBezTo>
                    <a:pt x="130932" y="1132173"/>
                    <a:pt x="274379" y="1107142"/>
                    <a:pt x="432267" y="1078260"/>
                  </a:cubicBezTo>
                  <a:lnTo>
                    <a:pt x="432267" y="683540"/>
                  </a:lnTo>
                  <a:lnTo>
                    <a:pt x="0" y="683540"/>
                  </a:lnTo>
                  <a:lnTo>
                    <a:pt x="0" y="585341"/>
                  </a:lnTo>
                  <a:lnTo>
                    <a:pt x="432267" y="585341"/>
                  </a:lnTo>
                  <a:lnTo>
                    <a:pt x="432267" y="254162"/>
                  </a:lnTo>
                  <a:cubicBezTo>
                    <a:pt x="292992" y="271491"/>
                    <a:pt x="175859" y="284648"/>
                    <a:pt x="80870" y="293634"/>
                  </a:cubicBezTo>
                  <a:cubicBezTo>
                    <a:pt x="73810" y="249990"/>
                    <a:pt x="63861" y="216294"/>
                    <a:pt x="51025" y="192547"/>
                  </a:cubicBezTo>
                  <a:cubicBezTo>
                    <a:pt x="296201" y="172650"/>
                    <a:pt x="552608" y="139276"/>
                    <a:pt x="820248" y="92423"/>
                  </a:cubicBezTo>
                  <a:lnTo>
                    <a:pt x="853943" y="190621"/>
                  </a:lnTo>
                  <a:cubicBezTo>
                    <a:pt x="792328" y="202174"/>
                    <a:pt x="687070" y="217899"/>
                    <a:pt x="538167" y="237795"/>
                  </a:cubicBezTo>
                  <a:lnTo>
                    <a:pt x="538167" y="585341"/>
                  </a:lnTo>
                  <a:lnTo>
                    <a:pt x="1084999" y="585341"/>
                  </a:lnTo>
                  <a:cubicBezTo>
                    <a:pt x="1074088" y="424886"/>
                    <a:pt x="1068632" y="229772"/>
                    <a:pt x="1068632" y="0"/>
                  </a:cubicBezTo>
                  <a:close/>
                </a:path>
              </a:pathLst>
            </a:custGeom>
            <a:solidFill>
              <a:srgbClr val="D9D9D9"/>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15500" dirty="0">
                <a:solidFill>
                  <a:srgbClr val="D9D9D9"/>
                </a:solidFill>
                <a:latin typeface="微软雅黑 Light" panose="020B0502040204020203" pitchFamily="34" charset="-122"/>
                <a:ea typeface="微软雅黑 Light" panose="020B0502040204020203" pitchFamily="34" charset="-122"/>
              </a:endParaRPr>
            </a:p>
          </p:txBody>
        </p:sp>
      </p:grpSp>
      <p:sp>
        <p:nvSpPr>
          <p:cNvPr id="2" name="文本框 1"/>
          <p:cNvSpPr txBox="1"/>
          <p:nvPr/>
        </p:nvSpPr>
        <p:spPr>
          <a:xfrm>
            <a:off x="3479800" y="2270125"/>
            <a:ext cx="2374900" cy="1876425"/>
          </a:xfrm>
          <a:prstGeom prst="rect">
            <a:avLst/>
          </a:prstGeom>
          <a:noFill/>
        </p:spPr>
        <p:txBody>
          <a:bodyPr wrap="square" rtlCol="0">
            <a:spAutoFit/>
          </a:bodyPr>
          <a:p>
            <a:r>
              <a:rPr lang="zh-CN" altLang="en-US" sz="11600">
                <a:solidFill>
                  <a:schemeClr val="bg1"/>
                </a:solidFill>
              </a:rPr>
              <a:t>一</a:t>
            </a:r>
            <a:endParaRPr lang="zh-CN" altLang="en-US" sz="1160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CB1F"/>
        </a:solidFill>
        <a:effectLst/>
      </p:bgPr>
    </p:bg>
    <p:spTree>
      <p:nvGrpSpPr>
        <p:cNvPr id="1" name=""/>
        <p:cNvGrpSpPr/>
        <p:nvPr/>
      </p:nvGrpSpPr>
      <p:grpSpPr>
        <a:xfrm>
          <a:off x="0" y="0"/>
          <a:ext cx="0" cy="0"/>
          <a:chOff x="0" y="0"/>
          <a:chExt cx="0" cy="0"/>
        </a:xfrm>
      </p:grpSpPr>
      <p:sp>
        <p:nvSpPr>
          <p:cNvPr id="6" name="椭圆 5" hidden="1"/>
          <p:cNvSpPr/>
          <p:nvPr/>
        </p:nvSpPr>
        <p:spPr>
          <a:xfrm rot="16200000">
            <a:off x="3830620" y="44658"/>
            <a:ext cx="4110086" cy="6208960"/>
          </a:xfrm>
          <a:prstGeom prst="ellipse">
            <a:avLst/>
          </a:prstGeom>
          <a:gradFill>
            <a:gsLst>
              <a:gs pos="0">
                <a:schemeClr val="bg1">
                  <a:lumMod val="0"/>
                  <a:lumOff val="100000"/>
                  <a:alpha val="16000"/>
                </a:schemeClr>
              </a:gs>
              <a:gs pos="100000">
                <a:schemeClr val="bg1">
                  <a:alpha val="0"/>
                </a:schemeClr>
              </a:gs>
            </a:gsLst>
            <a:lin ang="5400000" scaled="0"/>
          </a:gradFill>
          <a:ln>
            <a:noFill/>
          </a:ln>
          <a:effectLst>
            <a:reflection stA="52000" endPos="69000" dist="50800" dir="5400000" sy="-100000" algn="bl" rotWithShape="0"/>
            <a:softEdge rad="419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771015" y="-639445"/>
            <a:ext cx="8649335" cy="7755255"/>
          </a:xfrm>
          <a:prstGeom prst="ellipse">
            <a:avLst/>
          </a:prstGeom>
          <a:solidFill>
            <a:schemeClr val="accent4">
              <a:lumMod val="20000"/>
              <a:lumOff val="80000"/>
              <a:alpha val="16000"/>
            </a:schemeClr>
          </a:solidFill>
          <a:ln>
            <a:noFill/>
          </a:ln>
          <a:effectLst>
            <a:glow rad="76200">
              <a:schemeClr val="bg1">
                <a:alpha val="3000"/>
              </a:schemeClr>
            </a:glow>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3211850" y="2029891"/>
            <a:ext cx="6497202" cy="3005928"/>
            <a:chOff x="4522490" y="2136571"/>
            <a:chExt cx="6497202" cy="3005928"/>
          </a:xfrm>
        </p:grpSpPr>
        <p:sp>
          <p:nvSpPr>
            <p:cNvPr id="11" name="文本框 10"/>
            <p:cNvSpPr txBox="1"/>
            <p:nvPr/>
          </p:nvSpPr>
          <p:spPr>
            <a:xfrm>
              <a:off x="5877977" y="3389264"/>
              <a:ext cx="5141715" cy="1753235"/>
            </a:xfrm>
            <a:prstGeom prst="rect">
              <a:avLst/>
            </a:prstGeom>
            <a:noFill/>
          </p:spPr>
          <p:txBody>
            <a:bodyPr wrap="square" rtlCol="0">
              <a:spAutoFit/>
            </a:bodyPr>
            <a:lstStyle/>
            <a:p>
              <a:r>
                <a:rPr lang="zh-CN" altLang="en-US" sz="5400" dirty="0">
                  <a:solidFill>
                    <a:srgbClr val="F7F7F7"/>
                  </a:solidFill>
                  <a:latin typeface="微软雅黑 Light" panose="020B0502040204020203" pitchFamily="34" charset="-122"/>
                  <a:ea typeface="微软雅黑 Light" panose="020B0502040204020203" pitchFamily="34" charset="-122"/>
                </a:rPr>
                <a:t>软件的价值、</a:t>
              </a:r>
              <a:endParaRPr lang="zh-CN" altLang="en-US" sz="5400" dirty="0">
                <a:solidFill>
                  <a:srgbClr val="F7F7F7"/>
                </a:solidFill>
                <a:latin typeface="微软雅黑 Light" panose="020B0502040204020203" pitchFamily="34" charset="-122"/>
                <a:ea typeface="微软雅黑 Light" panose="020B0502040204020203" pitchFamily="34" charset="-122"/>
              </a:endParaRPr>
            </a:p>
            <a:p>
              <a:r>
                <a:rPr lang="zh-CN" altLang="en-US" sz="5400" dirty="0">
                  <a:solidFill>
                    <a:srgbClr val="F7F7F7"/>
                  </a:solidFill>
                  <a:latin typeface="微软雅黑 Light" panose="020B0502040204020203" pitchFamily="34" charset="-122"/>
                  <a:ea typeface="微软雅黑 Light" panose="020B0502040204020203" pitchFamily="34" charset="-122"/>
                </a:rPr>
                <a:t>特性和优点</a:t>
              </a:r>
              <a:endParaRPr lang="zh-CN" altLang="en-US" sz="4400" dirty="0">
                <a:solidFill>
                  <a:srgbClr val="F7F7F7"/>
                </a:solidFill>
                <a:latin typeface="微软雅黑 Light" panose="020B0502040204020203" pitchFamily="34" charset="-122"/>
                <a:ea typeface="微软雅黑 Light" panose="020B0502040204020203" pitchFamily="34" charset="-122"/>
              </a:endParaRPr>
            </a:p>
          </p:txBody>
        </p:sp>
        <p:cxnSp>
          <p:nvCxnSpPr>
            <p:cNvPr id="13" name="直接连接符 12"/>
            <p:cNvCxnSpPr/>
            <p:nvPr/>
          </p:nvCxnSpPr>
          <p:spPr>
            <a:xfrm flipV="1">
              <a:off x="4655708" y="2377035"/>
              <a:ext cx="2444542" cy="1935270"/>
            </a:xfrm>
            <a:prstGeom prst="line">
              <a:avLst/>
            </a:prstGeom>
            <a:ln w="6350">
              <a:solidFill>
                <a:schemeClr val="bg1"/>
              </a:solidFill>
              <a:prstDash val="solid"/>
            </a:ln>
            <a:effectLst>
              <a:outerShdw blurRad="63500" sx="102000" sy="102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sp>
          <p:nvSpPr>
            <p:cNvPr id="15" name="文本框 14" hidden="1"/>
            <p:cNvSpPr txBox="1"/>
            <p:nvPr/>
          </p:nvSpPr>
          <p:spPr>
            <a:xfrm>
              <a:off x="4522490" y="2136571"/>
              <a:ext cx="1877327" cy="1825340"/>
            </a:xfrm>
            <a:custGeom>
              <a:avLst/>
              <a:gdLst/>
              <a:ahLst/>
              <a:cxnLst/>
              <a:rect l="l" t="t" r="r" b="b"/>
              <a:pathLst>
                <a:path w="1877327" h="1825340">
                  <a:moveTo>
                    <a:pt x="1401738" y="117454"/>
                  </a:moveTo>
                  <a:cubicBezTo>
                    <a:pt x="1516624" y="213085"/>
                    <a:pt x="1622524" y="304545"/>
                    <a:pt x="1719439" y="391832"/>
                  </a:cubicBezTo>
                  <a:lnTo>
                    <a:pt x="1636644" y="466925"/>
                  </a:lnTo>
                  <a:cubicBezTo>
                    <a:pt x="1552566" y="382847"/>
                    <a:pt x="1448591" y="289462"/>
                    <a:pt x="1324719" y="186770"/>
                  </a:cubicBezTo>
                  <a:close/>
                  <a:moveTo>
                    <a:pt x="1068632" y="0"/>
                  </a:moveTo>
                  <a:lnTo>
                    <a:pt x="1177421" y="0"/>
                  </a:lnTo>
                  <a:cubicBezTo>
                    <a:pt x="1175496" y="209876"/>
                    <a:pt x="1179347" y="404990"/>
                    <a:pt x="1188974" y="585341"/>
                  </a:cubicBezTo>
                  <a:lnTo>
                    <a:pt x="1877327" y="585341"/>
                  </a:lnTo>
                  <a:lnTo>
                    <a:pt x="1877327" y="683540"/>
                  </a:lnTo>
                  <a:lnTo>
                    <a:pt x="1194750" y="683540"/>
                  </a:lnTo>
                  <a:cubicBezTo>
                    <a:pt x="1203094" y="782381"/>
                    <a:pt x="1213042" y="873198"/>
                    <a:pt x="1224595" y="955993"/>
                  </a:cubicBezTo>
                  <a:cubicBezTo>
                    <a:pt x="1242566" y="1079865"/>
                    <a:pt x="1260216" y="1178384"/>
                    <a:pt x="1277545" y="1251552"/>
                  </a:cubicBezTo>
                  <a:cubicBezTo>
                    <a:pt x="1405268" y="1139875"/>
                    <a:pt x="1528818" y="1001242"/>
                    <a:pt x="1648197" y="835652"/>
                  </a:cubicBezTo>
                  <a:lnTo>
                    <a:pt x="1738694" y="894378"/>
                  </a:lnTo>
                  <a:lnTo>
                    <a:pt x="1718531" y="919701"/>
                  </a:lnTo>
                  <a:lnTo>
                    <a:pt x="724268" y="1713731"/>
                  </a:lnTo>
                  <a:lnTo>
                    <a:pt x="704239" y="1685744"/>
                  </a:lnTo>
                  <a:cubicBezTo>
                    <a:pt x="692686" y="1670982"/>
                    <a:pt x="681294" y="1657825"/>
                    <a:pt x="670062" y="1646272"/>
                  </a:cubicBezTo>
                  <a:cubicBezTo>
                    <a:pt x="871593" y="1548715"/>
                    <a:pt x="1043922" y="1442815"/>
                    <a:pt x="1187049" y="1328570"/>
                  </a:cubicBezTo>
                  <a:cubicBezTo>
                    <a:pt x="1156883" y="1220744"/>
                    <a:pt x="1133777" y="1101045"/>
                    <a:pt x="1117732" y="969471"/>
                  </a:cubicBezTo>
                  <a:cubicBezTo>
                    <a:pt x="1104895" y="864213"/>
                    <a:pt x="1095910" y="768902"/>
                    <a:pt x="1090775" y="683540"/>
                  </a:cubicBezTo>
                  <a:lnTo>
                    <a:pt x="538167" y="683540"/>
                  </a:lnTo>
                  <a:lnTo>
                    <a:pt x="538167" y="1058043"/>
                  </a:lnTo>
                  <a:cubicBezTo>
                    <a:pt x="696697" y="1028519"/>
                    <a:pt x="825061" y="1003488"/>
                    <a:pt x="923260" y="982950"/>
                  </a:cubicBezTo>
                  <a:cubicBezTo>
                    <a:pt x="923260" y="1019533"/>
                    <a:pt x="924544" y="1053229"/>
                    <a:pt x="927111" y="1084037"/>
                  </a:cubicBezTo>
                  <a:cubicBezTo>
                    <a:pt x="833405" y="1100082"/>
                    <a:pt x="703757" y="1125113"/>
                    <a:pt x="538167" y="1159130"/>
                  </a:cubicBezTo>
                  <a:lnTo>
                    <a:pt x="538167" y="1606800"/>
                  </a:lnTo>
                  <a:cubicBezTo>
                    <a:pt x="543302" y="1746075"/>
                    <a:pt x="478478" y="1817638"/>
                    <a:pt x="343695" y="1821489"/>
                  </a:cubicBezTo>
                  <a:cubicBezTo>
                    <a:pt x="305186" y="1824056"/>
                    <a:pt x="230093" y="1825340"/>
                    <a:pt x="118416" y="1825340"/>
                  </a:cubicBezTo>
                  <a:cubicBezTo>
                    <a:pt x="114565" y="1789398"/>
                    <a:pt x="107505" y="1752493"/>
                    <a:pt x="97236" y="1714626"/>
                  </a:cubicBezTo>
                  <a:cubicBezTo>
                    <a:pt x="128043" y="1717835"/>
                    <a:pt x="197681" y="1719761"/>
                    <a:pt x="306149" y="1720402"/>
                  </a:cubicBezTo>
                  <a:cubicBezTo>
                    <a:pt x="394078" y="1723611"/>
                    <a:pt x="436118" y="1685102"/>
                    <a:pt x="432267" y="1604875"/>
                  </a:cubicBezTo>
                  <a:lnTo>
                    <a:pt x="432267" y="1178384"/>
                  </a:lnTo>
                  <a:cubicBezTo>
                    <a:pt x="285932" y="1205983"/>
                    <a:pt x="151149" y="1232939"/>
                    <a:pt x="27919" y="1259254"/>
                  </a:cubicBezTo>
                  <a:lnTo>
                    <a:pt x="1926" y="1153353"/>
                  </a:lnTo>
                  <a:cubicBezTo>
                    <a:pt x="130932" y="1132173"/>
                    <a:pt x="274379" y="1107142"/>
                    <a:pt x="432267" y="1078260"/>
                  </a:cubicBezTo>
                  <a:lnTo>
                    <a:pt x="432267" y="683540"/>
                  </a:lnTo>
                  <a:lnTo>
                    <a:pt x="0" y="683540"/>
                  </a:lnTo>
                  <a:lnTo>
                    <a:pt x="0" y="585341"/>
                  </a:lnTo>
                  <a:lnTo>
                    <a:pt x="432267" y="585341"/>
                  </a:lnTo>
                  <a:lnTo>
                    <a:pt x="432267" y="254162"/>
                  </a:lnTo>
                  <a:cubicBezTo>
                    <a:pt x="292992" y="271491"/>
                    <a:pt x="175859" y="284648"/>
                    <a:pt x="80870" y="293634"/>
                  </a:cubicBezTo>
                  <a:cubicBezTo>
                    <a:pt x="73810" y="249990"/>
                    <a:pt x="63861" y="216294"/>
                    <a:pt x="51025" y="192547"/>
                  </a:cubicBezTo>
                  <a:cubicBezTo>
                    <a:pt x="296201" y="172650"/>
                    <a:pt x="552608" y="139276"/>
                    <a:pt x="820248" y="92423"/>
                  </a:cubicBezTo>
                  <a:lnTo>
                    <a:pt x="853943" y="190621"/>
                  </a:lnTo>
                  <a:cubicBezTo>
                    <a:pt x="792328" y="202174"/>
                    <a:pt x="687070" y="217899"/>
                    <a:pt x="538167" y="237795"/>
                  </a:cubicBezTo>
                  <a:lnTo>
                    <a:pt x="538167" y="585341"/>
                  </a:lnTo>
                  <a:lnTo>
                    <a:pt x="1084999" y="585341"/>
                  </a:lnTo>
                  <a:cubicBezTo>
                    <a:pt x="1074088" y="424886"/>
                    <a:pt x="1068632" y="229772"/>
                    <a:pt x="1068632" y="0"/>
                  </a:cubicBezTo>
                  <a:close/>
                </a:path>
              </a:pathLst>
            </a:custGeom>
            <a:solidFill>
              <a:srgbClr val="D9D9D9"/>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15500" dirty="0">
                <a:solidFill>
                  <a:srgbClr val="D9D9D9"/>
                </a:solidFill>
                <a:latin typeface="微软雅黑 Light" panose="020B0502040204020203" pitchFamily="34" charset="-122"/>
                <a:ea typeface="微软雅黑 Light" panose="020B0502040204020203" pitchFamily="34" charset="-122"/>
              </a:endParaRPr>
            </a:p>
          </p:txBody>
        </p:sp>
      </p:grpSp>
      <p:pic>
        <p:nvPicPr>
          <p:cNvPr id="17" name="图片 16"/>
          <p:cNvPicPr>
            <a:picLocks noChangeAspect="1"/>
          </p:cNvPicPr>
          <p:nvPr/>
        </p:nvPicPr>
        <p:blipFill>
          <a:blip r:embed="rId1">
            <a:duotone>
              <a:prstClr val="black"/>
              <a:schemeClr val="bg1">
                <a:tint val="45000"/>
                <a:satMod val="400000"/>
              </a:schemeClr>
            </a:duotone>
            <a:extLst>
              <a:ext uri="{BEBA8EAE-BF5A-486C-A8C5-ECC9F3942E4B}">
                <a14:imgProps xmlns:a14="http://schemas.microsoft.com/office/drawing/2010/main">
                  <a14:imgLayer r:embed="rId2">
                    <a14:imgEffect>
                      <a14:brightnessContrast bright="100000"/>
                    </a14:imgEffect>
                  </a14:imgLayer>
                </a14:imgProps>
              </a:ext>
            </a:extLst>
          </a:blip>
          <a:srcRect/>
          <a:stretch>
            <a:fillRect/>
          </a:stretch>
        </p:blipFill>
        <p:spPr>
          <a:xfrm>
            <a:off x="2288682" y="1576046"/>
            <a:ext cx="3236032" cy="3087394"/>
          </a:xfrm>
          <a:custGeom>
            <a:avLst/>
            <a:gdLst>
              <a:gd name="connsiteX0" fmla="*/ 0 w 3236032"/>
              <a:gd name="connsiteY0" fmla="*/ 0 h 3087394"/>
              <a:gd name="connsiteX1" fmla="*/ 3236032 w 3236032"/>
              <a:gd name="connsiteY1" fmla="*/ 0 h 3087394"/>
              <a:gd name="connsiteX2" fmla="*/ 3236032 w 3236032"/>
              <a:gd name="connsiteY2" fmla="*/ 896639 h 3087394"/>
              <a:gd name="connsiteX3" fmla="*/ 1533443 w 3236032"/>
              <a:gd name="connsiteY3" fmla="*/ 2258018 h 3087394"/>
              <a:gd name="connsiteX4" fmla="*/ 2196607 w 3236032"/>
              <a:gd name="connsiteY4" fmla="*/ 3087394 h 3087394"/>
              <a:gd name="connsiteX5" fmla="*/ 0 w 3236032"/>
              <a:gd name="connsiteY5" fmla="*/ 3087394 h 3087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6032" h="3087394">
                <a:moveTo>
                  <a:pt x="0" y="0"/>
                </a:moveTo>
                <a:lnTo>
                  <a:pt x="3236032" y="0"/>
                </a:lnTo>
                <a:lnTo>
                  <a:pt x="3236032" y="896639"/>
                </a:lnTo>
                <a:lnTo>
                  <a:pt x="1533443" y="2258018"/>
                </a:lnTo>
                <a:lnTo>
                  <a:pt x="2196607" y="3087394"/>
                </a:lnTo>
                <a:lnTo>
                  <a:pt x="0" y="3087394"/>
                </a:lnTo>
                <a:close/>
              </a:path>
            </a:pathLst>
          </a:cu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736" y="0"/>
            <a:ext cx="5597038" cy="6857996"/>
          </a:xfrm>
          <a:prstGeom prst="rect">
            <a:avLst/>
          </a:prstGeom>
          <a:solidFill>
            <a:srgbClr val="E58F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8" name="图片 7"/>
          <p:cNvPicPr>
            <a:picLocks noChangeAspect="1"/>
          </p:cNvPicPr>
          <p:nvPr/>
        </p:nvPicPr>
        <p:blipFill>
          <a:blip r:embed="rId1" cstate="screen">
            <a:extLst>
              <a:ext uri="{BEBA8EAE-BF5A-486C-A8C5-ECC9F3942E4B}">
                <a14:imgProps xmlns:a14="http://schemas.microsoft.com/office/drawing/2010/main">
                  <a14:imgLayer r:embed="rId2">
                    <a14:imgEffect>
                      <a14:brightnessContrast bright="-6000"/>
                    </a14:imgEffect>
                  </a14:imgLayer>
                </a14:imgProps>
              </a:ext>
            </a:extLst>
          </a:blip>
          <a:srcRect/>
          <a:stretch>
            <a:fillRect/>
          </a:stretch>
        </p:blipFill>
        <p:spPr>
          <a:xfrm rot="8363709">
            <a:off x="2985597" y="4851251"/>
            <a:ext cx="266537" cy="266537"/>
          </a:xfrm>
          <a:custGeom>
            <a:avLst/>
            <a:gdLst>
              <a:gd name="connsiteX0" fmla="*/ 413283 w 879438"/>
              <a:gd name="connsiteY0" fmla="*/ 821 h 879438"/>
              <a:gd name="connsiteX1" fmla="*/ 649312 w 879438"/>
              <a:gd name="connsiteY1" fmla="*/ 53262 h 879438"/>
              <a:gd name="connsiteX2" fmla="*/ 826177 w 879438"/>
              <a:gd name="connsiteY2" fmla="*/ 649312 h 879438"/>
              <a:gd name="connsiteX3" fmla="*/ 230127 w 879438"/>
              <a:gd name="connsiteY3" fmla="*/ 826178 h 879438"/>
              <a:gd name="connsiteX4" fmla="*/ 33828 w 879438"/>
              <a:gd name="connsiteY4" fmla="*/ 270722 h 879438"/>
              <a:gd name="connsiteX5" fmla="*/ 53259 w 879438"/>
              <a:gd name="connsiteY5" fmla="*/ 230131 h 879438"/>
              <a:gd name="connsiteX6" fmla="*/ 53264 w 879438"/>
              <a:gd name="connsiteY6" fmla="*/ 230123 h 879438"/>
              <a:gd name="connsiteX7" fmla="*/ 76686 w 879438"/>
              <a:gd name="connsiteY7" fmla="*/ 191696 h 879438"/>
              <a:gd name="connsiteX8" fmla="*/ 413283 w 879438"/>
              <a:gd name="connsiteY8" fmla="*/ 821 h 879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79438" h="879438">
                <a:moveTo>
                  <a:pt x="413283" y="821"/>
                </a:moveTo>
                <a:cubicBezTo>
                  <a:pt x="492638" y="-4034"/>
                  <a:pt x="574277" y="12566"/>
                  <a:pt x="649312" y="53262"/>
                </a:cubicBezTo>
                <a:cubicBezTo>
                  <a:pt x="862747" y="169017"/>
                  <a:pt x="941933" y="435878"/>
                  <a:pt x="826177" y="649312"/>
                </a:cubicBezTo>
                <a:cubicBezTo>
                  <a:pt x="710422" y="862747"/>
                  <a:pt x="443562" y="941933"/>
                  <a:pt x="230127" y="826178"/>
                </a:cubicBezTo>
                <a:cubicBezTo>
                  <a:pt x="30032" y="717657"/>
                  <a:pt x="-52071" y="476329"/>
                  <a:pt x="33828" y="270722"/>
                </a:cubicBezTo>
                <a:lnTo>
                  <a:pt x="53259" y="230131"/>
                </a:lnTo>
                <a:lnTo>
                  <a:pt x="53264" y="230123"/>
                </a:lnTo>
                <a:lnTo>
                  <a:pt x="76686" y="191696"/>
                </a:lnTo>
                <a:cubicBezTo>
                  <a:pt x="155111" y="76608"/>
                  <a:pt x="281024" y="8913"/>
                  <a:pt x="413283" y="821"/>
                </a:cubicBezTo>
                <a:close/>
              </a:path>
            </a:pathLst>
          </a:custGeom>
          <a:effectLst>
            <a:outerShdw blurRad="622300" sx="85000" sy="85000" algn="ctr" rotWithShape="0">
              <a:schemeClr val="bg1">
                <a:alpha val="40000"/>
              </a:schemeClr>
            </a:outerShdw>
            <a:reflection blurRad="6350" stA="32000" endPos="37000" dir="5400000" sy="-100000" algn="bl" rotWithShape="0"/>
          </a:effectLst>
        </p:spPr>
      </p:pic>
      <p:sp>
        <p:nvSpPr>
          <p:cNvPr id="2" name="文本框 1" hidden="1"/>
          <p:cNvSpPr txBox="1"/>
          <p:nvPr/>
        </p:nvSpPr>
        <p:spPr>
          <a:xfrm>
            <a:off x="3571709" y="251108"/>
            <a:ext cx="2058452" cy="830997"/>
          </a:xfrm>
          <a:prstGeom prst="rect">
            <a:avLst/>
          </a:prstGeom>
          <a:noFill/>
        </p:spPr>
        <p:txBody>
          <a:bodyPr wrap="square" rtlCol="0">
            <a:spAutoFit/>
          </a:bodyPr>
          <a:lstStyle/>
          <a:p>
            <a:r>
              <a:rPr lang="en-US" altLang="zh-CN" sz="2400" dirty="0">
                <a:solidFill>
                  <a:schemeClr val="bg1">
                    <a:lumMod val="95000"/>
                  </a:schemeClr>
                </a:solidFill>
                <a:latin typeface="印品睿圆体" panose="02010600030101010101" pitchFamily="2" charset="-122"/>
                <a:ea typeface="印品睿圆体" panose="02010600030101010101" pitchFamily="2" charset="-122"/>
              </a:rPr>
              <a:t>B E A U T I F U L</a:t>
            </a:r>
            <a:endParaRPr lang="zh-CN" altLang="en-US" sz="2400" dirty="0">
              <a:solidFill>
                <a:schemeClr val="bg1">
                  <a:lumMod val="95000"/>
                </a:schemeClr>
              </a:solidFill>
              <a:latin typeface="印品睿圆体" panose="02010600030101010101" pitchFamily="2" charset="-122"/>
              <a:ea typeface="印品睿圆体" panose="02010600030101010101" pitchFamily="2" charset="-122"/>
            </a:endParaRPr>
          </a:p>
        </p:txBody>
      </p:sp>
      <p:sp>
        <p:nvSpPr>
          <p:cNvPr id="11" name="任意多边形: 形状 10"/>
          <p:cNvSpPr/>
          <p:nvPr/>
        </p:nvSpPr>
        <p:spPr>
          <a:xfrm>
            <a:off x="12948801" y="-245867"/>
            <a:ext cx="1626010" cy="1313105"/>
          </a:xfrm>
          <a:custGeom>
            <a:avLst/>
            <a:gdLst>
              <a:gd name="connsiteX0" fmla="*/ 0 w 1626010"/>
              <a:gd name="connsiteY0" fmla="*/ 0 h 1313105"/>
              <a:gd name="connsiteX1" fmla="*/ 1372896 w 1626010"/>
              <a:gd name="connsiteY1" fmla="*/ 0 h 1313105"/>
              <a:gd name="connsiteX2" fmla="*/ 1626010 w 1626010"/>
              <a:gd name="connsiteY2" fmla="*/ 253114 h 1313105"/>
              <a:gd name="connsiteX3" fmla="*/ 1626010 w 1626010"/>
              <a:gd name="connsiteY3" fmla="*/ 1059991 h 1313105"/>
              <a:gd name="connsiteX4" fmla="*/ 1372896 w 1626010"/>
              <a:gd name="connsiteY4" fmla="*/ 1313105 h 1313105"/>
              <a:gd name="connsiteX5" fmla="*/ 1106178 w 1626010"/>
              <a:gd name="connsiteY5" fmla="*/ 1313105 h 1313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6010" h="1313105">
                <a:moveTo>
                  <a:pt x="0" y="0"/>
                </a:moveTo>
                <a:lnTo>
                  <a:pt x="1372896" y="0"/>
                </a:lnTo>
                <a:cubicBezTo>
                  <a:pt x="1512687" y="0"/>
                  <a:pt x="1626010" y="113323"/>
                  <a:pt x="1626010" y="253114"/>
                </a:cubicBezTo>
                <a:lnTo>
                  <a:pt x="1626010" y="1059991"/>
                </a:lnTo>
                <a:cubicBezTo>
                  <a:pt x="1626010" y="1199782"/>
                  <a:pt x="1512687" y="1313105"/>
                  <a:pt x="1372896" y="1313105"/>
                </a:cubicBezTo>
                <a:lnTo>
                  <a:pt x="1106178" y="1313105"/>
                </a:lnTo>
                <a:close/>
              </a:path>
            </a:pathLst>
          </a:custGeom>
          <a:gradFill>
            <a:gsLst>
              <a:gs pos="0">
                <a:schemeClr val="accent1">
                  <a:lumMod val="5000"/>
                  <a:lumOff val="95000"/>
                  <a:alpha val="28000"/>
                </a:schemeClr>
              </a:gs>
              <a:gs pos="35000">
                <a:srgbClr val="F9FBFD">
                  <a:alpha val="7000"/>
                </a:srgbClr>
              </a:gs>
              <a:gs pos="66000">
                <a:schemeClr val="bg1">
                  <a:alpha val="0"/>
                </a:schemeClr>
              </a:gs>
              <a:gs pos="100000">
                <a:schemeClr val="bg1">
                  <a:alpha val="0"/>
                </a:scheme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rotWithShape="1">
          <a:blip r:embed="rId3">
            <a:extLst>
              <a:ext uri="{28A0092B-C50C-407E-A947-70E740481C1C}">
                <a14:useLocalDpi xmlns:a14="http://schemas.microsoft.com/office/drawing/2010/main" val="0"/>
              </a:ext>
            </a:extLst>
          </a:blip>
          <a:srcRect r="1156"/>
          <a:stretch>
            <a:fillRect/>
          </a:stretch>
        </p:blipFill>
        <p:spPr>
          <a:xfrm>
            <a:off x="19414" y="2061397"/>
            <a:ext cx="5565888" cy="2989018"/>
          </a:xfrm>
          <a:prstGeom prst="rect">
            <a:avLst/>
          </a:prstGeom>
        </p:spPr>
      </p:pic>
      <p:sp>
        <p:nvSpPr>
          <p:cNvPr id="14" name="文本框 13"/>
          <p:cNvSpPr txBox="1"/>
          <p:nvPr/>
        </p:nvSpPr>
        <p:spPr>
          <a:xfrm>
            <a:off x="127322" y="110615"/>
            <a:ext cx="3590846" cy="523220"/>
          </a:xfrm>
          <a:prstGeom prst="rect">
            <a:avLst/>
          </a:prstGeom>
          <a:noFill/>
        </p:spPr>
        <p:txBody>
          <a:bodyPr wrap="square" rtlCol="0">
            <a:spAutoFit/>
          </a:bodyPr>
          <a:lstStyle/>
          <a:p>
            <a:r>
              <a:rPr lang="zh-CN" altLang="en-US" sz="2800" dirty="0">
                <a:solidFill>
                  <a:schemeClr val="bg1"/>
                </a:solidFill>
                <a:latin typeface="微软雅黑 Light" panose="020B0502040204020203" pitchFamily="34" charset="-122"/>
                <a:ea typeface="微软雅黑 Light" panose="020B0502040204020203" pitchFamily="34" charset="-122"/>
              </a:rPr>
              <a:t>（一）软件价值分析</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grpSp>
        <p:nvGrpSpPr>
          <p:cNvPr id="22" name="组合 21"/>
          <p:cNvGrpSpPr/>
          <p:nvPr/>
        </p:nvGrpSpPr>
        <p:grpSpPr>
          <a:xfrm>
            <a:off x="5963215" y="321332"/>
            <a:ext cx="2651862" cy="853110"/>
            <a:chOff x="13815729" y="-3438814"/>
            <a:chExt cx="2651862" cy="853110"/>
          </a:xfrm>
        </p:grpSpPr>
        <p:sp>
          <p:nvSpPr>
            <p:cNvPr id="10" name="矩形: 圆角 9"/>
            <p:cNvSpPr/>
            <p:nvPr/>
          </p:nvSpPr>
          <p:spPr>
            <a:xfrm>
              <a:off x="13815729" y="-3438814"/>
              <a:ext cx="2651862" cy="853110"/>
            </a:xfrm>
            <a:prstGeom prst="roundRect">
              <a:avLst>
                <a:gd name="adj" fmla="val 19276"/>
              </a:avLst>
            </a:prstGeom>
            <a:solidFill>
              <a:srgbClr val="EF7C57"/>
            </a:solidFill>
            <a:ln>
              <a:noFill/>
            </a:ln>
            <a:effectLst>
              <a:outerShdw blurRad="571500" sx="97000" sy="9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p:cNvSpPr txBox="1"/>
            <p:nvPr/>
          </p:nvSpPr>
          <p:spPr>
            <a:xfrm>
              <a:off x="14226686" y="-3243092"/>
              <a:ext cx="1728030" cy="461665"/>
            </a:xfrm>
            <a:prstGeom prst="rect">
              <a:avLst/>
            </a:prstGeom>
            <a:noFill/>
          </p:spPr>
          <p:txBody>
            <a:bodyPr wrap="square" rtlCol="0">
              <a:spAutoFit/>
            </a:bodyPr>
            <a:lstStyle/>
            <a:p>
              <a:r>
                <a:rPr lang="zh-CN" altLang="en-US" sz="2400" b="1" spc="600" dirty="0">
                  <a:solidFill>
                    <a:schemeClr val="bg1">
                      <a:lumMod val="95000"/>
                    </a:schemeClr>
                  </a:solidFill>
                  <a:latin typeface="微软雅黑 Light" panose="020B0502040204020203" pitchFamily="34" charset="-122"/>
                  <a:ea typeface="微软雅黑 Light" panose="020B0502040204020203" pitchFamily="34" charset="-122"/>
                </a:rPr>
                <a:t>患者需求</a:t>
              </a:r>
              <a:endParaRPr lang="zh-CN" altLang="en-US" sz="2400" b="1" spc="600" dirty="0">
                <a:solidFill>
                  <a:schemeClr val="bg1">
                    <a:lumMod val="95000"/>
                  </a:schemeClr>
                </a:solidFill>
                <a:latin typeface="微软雅黑 Light" panose="020B0502040204020203" pitchFamily="34" charset="-122"/>
                <a:ea typeface="微软雅黑 Light" panose="020B0502040204020203" pitchFamily="34" charset="-122"/>
              </a:endParaRPr>
            </a:p>
          </p:txBody>
        </p:sp>
      </p:grpSp>
      <p:grpSp>
        <p:nvGrpSpPr>
          <p:cNvPr id="3" name="组合 2"/>
          <p:cNvGrpSpPr/>
          <p:nvPr/>
        </p:nvGrpSpPr>
        <p:grpSpPr>
          <a:xfrm>
            <a:off x="5920476" y="5885343"/>
            <a:ext cx="2651862" cy="853110"/>
            <a:chOff x="9343282" y="1183570"/>
            <a:chExt cx="2651862" cy="853110"/>
          </a:xfrm>
        </p:grpSpPr>
        <p:sp>
          <p:nvSpPr>
            <p:cNvPr id="17" name="矩形: 圆角 16"/>
            <p:cNvSpPr/>
            <p:nvPr/>
          </p:nvSpPr>
          <p:spPr>
            <a:xfrm>
              <a:off x="9343282" y="1183570"/>
              <a:ext cx="2651862" cy="853110"/>
            </a:xfrm>
            <a:prstGeom prst="roundRect">
              <a:avLst>
                <a:gd name="adj" fmla="val 19276"/>
              </a:avLst>
            </a:prstGeom>
            <a:solidFill>
              <a:srgbClr val="EF7C57"/>
            </a:solidFill>
            <a:ln>
              <a:noFill/>
            </a:ln>
            <a:effectLst>
              <a:outerShdw blurRad="571500" sx="97000" sy="9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9806490" y="1376221"/>
              <a:ext cx="1727867" cy="461665"/>
            </a:xfrm>
            <a:prstGeom prst="rect">
              <a:avLst/>
            </a:prstGeom>
            <a:noFill/>
          </p:spPr>
          <p:txBody>
            <a:bodyPr wrap="square" rtlCol="0">
              <a:spAutoFit/>
            </a:bodyPr>
            <a:lstStyle/>
            <a:p>
              <a:r>
                <a:rPr lang="zh-CN" altLang="en-US" sz="2400" b="1" spc="600" dirty="0">
                  <a:solidFill>
                    <a:schemeClr val="bg1">
                      <a:lumMod val="95000"/>
                    </a:schemeClr>
                  </a:solidFill>
                  <a:latin typeface="微软雅黑 Light" panose="020B0502040204020203" pitchFamily="34" charset="-122"/>
                  <a:ea typeface="微软雅黑 Light" panose="020B0502040204020203" pitchFamily="34" charset="-122"/>
                </a:rPr>
                <a:t>医院需求</a:t>
              </a:r>
              <a:endParaRPr lang="zh-CN" altLang="en-US" sz="2400" b="1" spc="600" dirty="0">
                <a:solidFill>
                  <a:schemeClr val="bg1">
                    <a:lumMod val="95000"/>
                  </a:schemeClr>
                </a:solidFill>
                <a:latin typeface="微软雅黑 Light" panose="020B0502040204020203" pitchFamily="34" charset="-122"/>
                <a:ea typeface="微软雅黑 Light" panose="020B0502040204020203" pitchFamily="34" charset="-122"/>
              </a:endParaRPr>
            </a:p>
          </p:txBody>
        </p:sp>
      </p:grpSp>
      <p:sp>
        <p:nvSpPr>
          <p:cNvPr id="20" name="矩形: 圆角 19"/>
          <p:cNvSpPr/>
          <p:nvPr/>
        </p:nvSpPr>
        <p:spPr>
          <a:xfrm>
            <a:off x="5788020" y="1249680"/>
            <a:ext cx="6251580" cy="4533899"/>
          </a:xfrm>
          <a:prstGeom prst="roundRect">
            <a:avLst>
              <a:gd name="adj" fmla="val 0"/>
            </a:avLst>
          </a:prstGeom>
          <a:solidFill>
            <a:srgbClr val="EF7C57">
              <a:alpha val="63000"/>
            </a:srgbClr>
          </a:solidFill>
          <a:ln>
            <a:noFill/>
          </a:ln>
          <a:effectLst>
            <a:outerShdw blurRad="571500" sx="97000" sy="97000" algn="ctr"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4" name="文本框 23"/>
          <p:cNvSpPr txBox="1"/>
          <p:nvPr/>
        </p:nvSpPr>
        <p:spPr>
          <a:xfrm>
            <a:off x="5834212" y="1453101"/>
            <a:ext cx="6235867" cy="1530675"/>
          </a:xfrm>
          <a:prstGeom prst="rect">
            <a:avLst/>
          </a:prstGeom>
          <a:noFill/>
        </p:spPr>
        <p:txBody>
          <a:bodyPr wrap="square" rtlCol="0">
            <a:spAutoFit/>
          </a:bodyPr>
          <a:lstStyle/>
          <a:p>
            <a:pPr>
              <a:lnSpc>
                <a:spcPct val="150000"/>
              </a:lnSpc>
            </a:pPr>
            <a:r>
              <a:rPr lang="en-US" altLang="zh-CN"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1</a:t>
            </a:r>
            <a:r>
              <a:rPr lang="zh-CN" altLang="en-US"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a:t>
            </a:r>
            <a:r>
              <a:rPr lang="zh-CN" altLang="zh-CN"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患者就诊前对医院的相关信息了解不多，具有较大的盲目性</a:t>
            </a:r>
            <a:endParaRPr lang="en-US" altLang="zh-CN"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endParaRPr>
          </a:p>
          <a:p>
            <a:pPr>
              <a:lnSpc>
                <a:spcPct val="150000"/>
              </a:lnSpc>
            </a:pPr>
            <a:r>
              <a:rPr lang="en-US" altLang="zh-CN"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2</a:t>
            </a:r>
            <a:r>
              <a:rPr lang="zh-CN" altLang="en-US"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a:t>
            </a:r>
            <a:r>
              <a:rPr lang="zh-CN" altLang="zh-CN"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患者在候诊区的</a:t>
            </a:r>
            <a:r>
              <a:rPr lang="zh-CN" altLang="en-US"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挂号排队浪费</a:t>
            </a:r>
            <a:r>
              <a:rPr lang="zh-CN" altLang="zh-CN"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无效等待时间</a:t>
            </a:r>
            <a:r>
              <a:rPr lang="zh-CN" altLang="en-US"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，导致就诊流程较长</a:t>
            </a:r>
            <a:endParaRPr lang="en-US" altLang="zh-CN" sz="1600" kern="100" dirty="0">
              <a:solidFill>
                <a:schemeClr val="bg1"/>
              </a:solidFill>
              <a:latin typeface="微软雅黑 Light" panose="020B0502040204020203" pitchFamily="34" charset="-122"/>
              <a:ea typeface="微软雅黑 Light" panose="020B0502040204020203" pitchFamily="34" charset="-122"/>
              <a:cs typeface="宋体" panose="02010600030101010101" pitchFamily="2" charset="-122"/>
            </a:endParaRPr>
          </a:p>
          <a:p>
            <a:pPr>
              <a:lnSpc>
                <a:spcPct val="150000"/>
              </a:lnSpc>
            </a:pPr>
            <a:r>
              <a:rPr lang="en-US" altLang="zh-CN" sz="1600" kern="100" dirty="0">
                <a:solidFill>
                  <a:schemeClr val="bg1"/>
                </a:solidFill>
                <a:latin typeface="微软雅黑 Light" panose="020B0502040204020203" pitchFamily="34" charset="-122"/>
                <a:ea typeface="微软雅黑 Light" panose="020B0502040204020203" pitchFamily="34" charset="-122"/>
              </a:rPr>
              <a:t>3</a:t>
            </a:r>
            <a:r>
              <a:rPr lang="zh-CN" altLang="en-US" sz="1600" kern="100" dirty="0">
                <a:solidFill>
                  <a:schemeClr val="bg1"/>
                </a:solidFill>
                <a:latin typeface="微软雅黑 Light" panose="020B0502040204020203" pitchFamily="34" charset="-122"/>
                <a:ea typeface="微软雅黑 Light" panose="020B0502040204020203" pitchFamily="34" charset="-122"/>
              </a:rPr>
              <a:t>、不清楚医院不同科室就诊流程，辗转较多延长就诊时间</a:t>
            </a:r>
            <a:endParaRPr lang="en-US" altLang="zh-CN" sz="1600" kern="100" dirty="0">
              <a:solidFill>
                <a:schemeClr val="bg1"/>
              </a:solidFill>
              <a:latin typeface="微软雅黑 Light" panose="020B0502040204020203" pitchFamily="34" charset="-122"/>
              <a:ea typeface="微软雅黑 Light" panose="020B0502040204020203" pitchFamily="34" charset="-122"/>
            </a:endParaRPr>
          </a:p>
          <a:p>
            <a:pPr>
              <a:lnSpc>
                <a:spcPct val="150000"/>
              </a:lnSpc>
            </a:pPr>
            <a:r>
              <a:rPr lang="en-US" altLang="zh-CN" sz="1600" kern="100" dirty="0">
                <a:solidFill>
                  <a:schemeClr val="bg1"/>
                </a:solidFill>
                <a:latin typeface="微软雅黑 Light" panose="020B0502040204020203" pitchFamily="34" charset="-122"/>
                <a:ea typeface="微软雅黑 Light" panose="020B0502040204020203" pitchFamily="34" charset="-122"/>
              </a:rPr>
              <a:t>4</a:t>
            </a:r>
            <a:r>
              <a:rPr lang="zh-CN" altLang="en-US" sz="1600" kern="100" dirty="0">
                <a:solidFill>
                  <a:schemeClr val="bg1"/>
                </a:solidFill>
                <a:latin typeface="微软雅黑 Light" panose="020B0502040204020203" pitchFamily="34" charset="-122"/>
                <a:ea typeface="微软雅黑 Light" panose="020B0502040204020203" pitchFamily="34" charset="-122"/>
              </a:rPr>
              <a:t>、医院普遍存在挂号难、挂专家号更难的现象</a:t>
            </a:r>
            <a:endParaRPr lang="zh-CN" altLang="en-US" sz="1600" dirty="0"/>
          </a:p>
        </p:txBody>
      </p:sp>
      <p:sp>
        <p:nvSpPr>
          <p:cNvPr id="25" name="文本框 24"/>
          <p:cNvSpPr txBox="1"/>
          <p:nvPr/>
        </p:nvSpPr>
        <p:spPr>
          <a:xfrm>
            <a:off x="5925158" y="3809676"/>
            <a:ext cx="5831965" cy="1530675"/>
          </a:xfrm>
          <a:prstGeom prst="rect">
            <a:avLst/>
          </a:prstGeom>
          <a:noFill/>
        </p:spPr>
        <p:txBody>
          <a:bodyPr wrap="square" rtlCol="0">
            <a:spAutoFit/>
          </a:bodyPr>
          <a:lstStyle/>
          <a:p>
            <a:pPr>
              <a:lnSpc>
                <a:spcPct val="150000"/>
              </a:lnSpc>
            </a:pPr>
            <a:r>
              <a:rPr lang="en-US" altLang="zh-CN"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1</a:t>
            </a:r>
            <a:r>
              <a:rPr lang="zh-CN" altLang="en-US"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、患者数量之庞大，需手工填制大量的表格，耗费医院管理工作人员大量的时间和精力</a:t>
            </a:r>
            <a:endParaRPr lang="en-US" altLang="zh-CN"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endParaRPr>
          </a:p>
          <a:p>
            <a:pPr>
              <a:lnSpc>
                <a:spcPct val="150000"/>
              </a:lnSpc>
            </a:pPr>
            <a:r>
              <a:rPr lang="en-US" altLang="zh-CN" sz="1600" kern="100" dirty="0">
                <a:solidFill>
                  <a:schemeClr val="bg1"/>
                </a:solidFill>
                <a:latin typeface="微软雅黑 Light" panose="020B0502040204020203" pitchFamily="34" charset="-122"/>
                <a:ea typeface="微软雅黑 Light" panose="020B0502040204020203" pitchFamily="34" charset="-122"/>
                <a:cs typeface="宋体" panose="02010600030101010101" pitchFamily="2" charset="-122"/>
              </a:rPr>
              <a:t>2</a:t>
            </a:r>
            <a:r>
              <a:rPr lang="zh-CN" altLang="en-US" sz="1600" kern="100" dirty="0">
                <a:solidFill>
                  <a:schemeClr val="bg1"/>
                </a:solidFill>
                <a:latin typeface="微软雅黑 Light" panose="020B0502040204020203" pitchFamily="34" charset="-122"/>
                <a:ea typeface="微软雅黑 Light" panose="020B0502040204020203" pitchFamily="34" charset="-122"/>
                <a:cs typeface="宋体" panose="02010600030101010101" pitchFamily="2" charset="-122"/>
              </a:rPr>
              <a:t>、</a:t>
            </a:r>
            <a:r>
              <a:rPr lang="zh-CN" altLang="en-US" sz="1600" kern="100" dirty="0">
                <a:solidFill>
                  <a:schemeClr val="bg1"/>
                </a:solidFill>
                <a:effectLst/>
                <a:latin typeface="微软雅黑 Light" panose="020B0502040204020203" pitchFamily="34" charset="-122"/>
                <a:ea typeface="微软雅黑 Light" panose="020B0502040204020203" pitchFamily="34" charset="-122"/>
                <a:cs typeface="宋体" panose="02010600030101010101" pitchFamily="2" charset="-122"/>
              </a:rPr>
              <a:t>患者排队等候时间长，</a:t>
            </a:r>
            <a:r>
              <a:rPr lang="zh-CN" altLang="en-US" sz="1600" kern="100" dirty="0">
                <a:solidFill>
                  <a:schemeClr val="bg1"/>
                </a:solidFill>
                <a:latin typeface="微软雅黑 Light" panose="020B0502040204020203" pitchFamily="34" charset="-122"/>
                <a:ea typeface="微软雅黑 Light" panose="020B0502040204020203" pitchFamily="34" charset="-122"/>
              </a:rPr>
              <a:t>医院挂号窗口排队拥挤，财务窗口人力紧张压力大，服务质量下滑</a:t>
            </a:r>
            <a:endParaRPr lang="zh-CN" altLang="en-US" sz="16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476487" y="871682"/>
            <a:ext cx="10947726" cy="3743033"/>
          </a:xfrm>
          <a:prstGeom prst="ellipse">
            <a:avLst/>
          </a:prstGeom>
          <a:solidFill>
            <a:srgbClr val="D3F1F2">
              <a:alpha val="56000"/>
            </a:srgbClr>
          </a:solidFill>
          <a:ln>
            <a:noFill/>
          </a:ln>
          <a:effectLst>
            <a:softEdge rad="368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2907983" y="955613"/>
            <a:ext cx="6376026" cy="2912422"/>
          </a:xfrm>
          <a:prstGeom prst="rect">
            <a:avLst/>
          </a:prstGeom>
          <a:effectLst>
            <a:outerShdw blurRad="292100" sx="102000" sy="102000" algn="ctr" rotWithShape="0">
              <a:prstClr val="black">
                <a:alpha val="40000"/>
              </a:prstClr>
            </a:outerShdw>
            <a:reflection blurRad="6350" stA="52000" endA="300" endPos="35000" dir="5400000" sy="-100000" algn="bl" rotWithShape="0"/>
            <a:softEdge rad="0"/>
          </a:effectLst>
        </p:spPr>
      </p:pic>
      <p:sp>
        <p:nvSpPr>
          <p:cNvPr id="5" name="矩形 4"/>
          <p:cNvSpPr/>
          <p:nvPr/>
        </p:nvSpPr>
        <p:spPr>
          <a:xfrm>
            <a:off x="5076473" y="4362670"/>
            <a:ext cx="2039055" cy="646331"/>
          </a:xfrm>
          <a:prstGeom prst="rect">
            <a:avLst/>
          </a:prstGeom>
          <a:noFill/>
          <a:ln>
            <a:noFill/>
          </a:ln>
        </p:spPr>
        <p:txBody>
          <a:bodyPr wrap="square">
            <a:spAutoFit/>
          </a:bodyPr>
          <a:lstStyle/>
          <a:p>
            <a:r>
              <a:rPr lang="zh-CN" altLang="en-US" sz="36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产品目标</a:t>
            </a:r>
            <a:endParaRPr lang="zh-CN" altLang="en-US" sz="2000" dirty="0">
              <a:solidFill>
                <a:schemeClr val="tx1">
                  <a:lumMod val="65000"/>
                  <a:lumOff val="35000"/>
                </a:schemeClr>
              </a:solidFill>
              <a:latin typeface="Open Sans" panose="020B0606030504020204" pitchFamily="34" charset="0"/>
              <a:ea typeface="微软雅黑 Light" panose="020B0502040204020203" pitchFamily="34" charset="-122"/>
              <a:cs typeface="Open Sans" panose="020B0606030504020204" pitchFamily="34" charset="0"/>
            </a:endParaRPr>
          </a:p>
        </p:txBody>
      </p:sp>
      <p:grpSp>
        <p:nvGrpSpPr>
          <p:cNvPr id="15" name="组合 14"/>
          <p:cNvGrpSpPr/>
          <p:nvPr/>
        </p:nvGrpSpPr>
        <p:grpSpPr>
          <a:xfrm>
            <a:off x="4534866" y="4738648"/>
            <a:ext cx="3122269" cy="163"/>
            <a:chOff x="4577108" y="4738648"/>
            <a:chExt cx="3122269" cy="163"/>
          </a:xfrm>
        </p:grpSpPr>
        <p:cxnSp>
          <p:nvCxnSpPr>
            <p:cNvPr id="7" name="直接连接符 6"/>
            <p:cNvCxnSpPr/>
            <p:nvPr/>
          </p:nvCxnSpPr>
          <p:spPr>
            <a:xfrm>
              <a:off x="4577108" y="4738648"/>
              <a:ext cx="282912"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7416465" y="4738811"/>
              <a:ext cx="282912"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995676" y="5040265"/>
            <a:ext cx="10332724" cy="1397498"/>
          </a:xfrm>
          <a:prstGeom prst="rect">
            <a:avLst/>
          </a:prstGeom>
        </p:spPr>
        <p:txBody>
          <a:bodyPr wrap="square">
            <a:spAutoFit/>
          </a:bodyPr>
          <a:lstStyle/>
          <a:p>
            <a:pPr>
              <a:lnSpc>
                <a:spcPct val="120000"/>
              </a:lnSpc>
            </a:pPr>
            <a:r>
              <a:rPr lang="en-US" altLang="zh-CN" spc="3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	</a:t>
            </a:r>
            <a:r>
              <a:rPr lang="zh-CN" altLang="en-US" spc="3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牙科医院管理系统以用户为核心，以为患者提供优良的医疗服务为中心，以完善临床医疗信息和提高医疗质量为目标，节约公共资源同时提高服务质量，将能够有效解决病人等候、挂号难等问题，可以省时间、合理配置资源、增加患者自主性等。提高医院工作人员的工作效率，降低管理中的漏洞，帮助解决患者看病难挂号难的问题。</a:t>
            </a:r>
            <a:endParaRPr lang="en-US" altLang="zh-CN" spc="3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矩形 10"/>
          <p:cNvSpPr/>
          <p:nvPr/>
        </p:nvSpPr>
        <p:spPr>
          <a:xfrm flipH="1">
            <a:off x="6095996" y="6522348"/>
            <a:ext cx="76202" cy="257656"/>
          </a:xfrm>
          <a:prstGeom prst="rect">
            <a:avLst/>
          </a:prstGeom>
          <a:solidFill>
            <a:srgbClr val="333333">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0" y="13644"/>
            <a:ext cx="3718168" cy="697414"/>
          </a:xfrm>
          <a:prstGeom prst="rect">
            <a:avLst/>
          </a:prstGeom>
          <a:solidFill>
            <a:srgbClr val="E58F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14" name="文本框 13"/>
          <p:cNvSpPr txBox="1"/>
          <p:nvPr/>
        </p:nvSpPr>
        <p:spPr>
          <a:xfrm>
            <a:off x="127322" y="110615"/>
            <a:ext cx="3590846" cy="523220"/>
          </a:xfrm>
          <a:prstGeom prst="rect">
            <a:avLst/>
          </a:prstGeom>
          <a:noFill/>
        </p:spPr>
        <p:txBody>
          <a:bodyPr wrap="square" rtlCol="0">
            <a:spAutoFit/>
          </a:bodyPr>
          <a:lstStyle/>
          <a:p>
            <a:r>
              <a:rPr lang="zh-CN" altLang="en-US" sz="2800" dirty="0">
                <a:solidFill>
                  <a:schemeClr val="bg1"/>
                </a:solidFill>
                <a:latin typeface="微软雅黑 Light" panose="020B0502040204020203" pitchFamily="34" charset="-122"/>
                <a:ea typeface="微软雅黑 Light" panose="020B0502040204020203" pitchFamily="34" charset="-122"/>
              </a:rPr>
              <a:t>（一）软件价值分析</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图文框 8"/>
          <p:cNvSpPr/>
          <p:nvPr/>
        </p:nvSpPr>
        <p:spPr>
          <a:xfrm>
            <a:off x="7193304" y="984530"/>
            <a:ext cx="3264922" cy="5295900"/>
          </a:xfrm>
          <a:prstGeom prst="frame">
            <a:avLst>
              <a:gd name="adj1" fmla="val 4332"/>
            </a:avLst>
          </a:prstGeom>
          <a:solidFill>
            <a:srgbClr val="333333">
              <a:alpha val="1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33333"/>
              </a:solidFill>
            </a:endParaRPr>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418604" y="4239036"/>
            <a:ext cx="3264922" cy="1723518"/>
          </a:xfrm>
          <a:prstGeom prst="rect">
            <a:avLst/>
          </a:prstGeom>
          <a:ln>
            <a:noFill/>
          </a:ln>
          <a:effectLst>
            <a:outerShdw blurRad="292100" dist="139700" dir="2700000" algn="tl" rotWithShape="0">
              <a:srgbClr val="333333">
                <a:alpha val="65000"/>
              </a:srgbClr>
            </a:outerShdw>
          </a:effectLst>
        </p:spPr>
      </p:pic>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70793" y="1228249"/>
            <a:ext cx="3268334" cy="176013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文本框 1"/>
          <p:cNvSpPr txBox="1"/>
          <p:nvPr/>
        </p:nvSpPr>
        <p:spPr>
          <a:xfrm>
            <a:off x="1224963" y="709142"/>
            <a:ext cx="1289637" cy="1862048"/>
          </a:xfrm>
          <a:prstGeom prst="rect">
            <a:avLst/>
          </a:prstGeom>
          <a:noFill/>
        </p:spPr>
        <p:txBody>
          <a:bodyPr wrap="square" rtlCol="0">
            <a:spAutoFit/>
          </a:bodyPr>
          <a:lstStyle/>
          <a:p>
            <a:r>
              <a:rPr lang="en-US" altLang="zh-CN" sz="11500" dirty="0">
                <a:solidFill>
                  <a:schemeClr val="bg1"/>
                </a:solidFill>
                <a:latin typeface="汉仪柏青体繁" panose="02010604000101010101" pitchFamily="2" charset="-122"/>
                <a:ea typeface="汉仪柏青体繁" panose="02010604000101010101" pitchFamily="2" charset="-122"/>
              </a:rPr>
              <a:t>S</a:t>
            </a:r>
            <a:endParaRPr lang="zh-CN" altLang="en-US" sz="11500" dirty="0">
              <a:solidFill>
                <a:schemeClr val="bg1"/>
              </a:solidFill>
              <a:latin typeface="汉仪柏青体繁" panose="02010604000101010101" pitchFamily="2" charset="-122"/>
              <a:ea typeface="汉仪柏青体繁" panose="02010604000101010101" pitchFamily="2" charset="-122"/>
            </a:endParaRPr>
          </a:p>
        </p:txBody>
      </p:sp>
      <p:grpSp>
        <p:nvGrpSpPr>
          <p:cNvPr id="6" name="组合 5"/>
          <p:cNvGrpSpPr/>
          <p:nvPr/>
        </p:nvGrpSpPr>
        <p:grpSpPr>
          <a:xfrm>
            <a:off x="0" y="0"/>
            <a:ext cx="4112909" cy="6858000"/>
            <a:chOff x="722227" y="647735"/>
            <a:chExt cx="2136935" cy="2105553"/>
          </a:xfrm>
        </p:grpSpPr>
        <p:sp>
          <p:nvSpPr>
            <p:cNvPr id="12" name="矩形 11"/>
            <p:cNvSpPr/>
            <p:nvPr/>
          </p:nvSpPr>
          <p:spPr>
            <a:xfrm>
              <a:off x="722227" y="647735"/>
              <a:ext cx="2133600" cy="2101100"/>
            </a:xfrm>
            <a:prstGeom prst="rect">
              <a:avLst/>
            </a:prstGeom>
            <a:solidFill>
              <a:srgbClr val="52CA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任意多边形: 形状 17"/>
            <p:cNvSpPr/>
            <p:nvPr/>
          </p:nvSpPr>
          <p:spPr>
            <a:xfrm>
              <a:off x="1339263" y="652188"/>
              <a:ext cx="1519899" cy="2101100"/>
            </a:xfrm>
            <a:custGeom>
              <a:avLst/>
              <a:gdLst>
                <a:gd name="connsiteX0" fmla="*/ 0 w 1519899"/>
                <a:gd name="connsiteY0" fmla="*/ 0 h 1943455"/>
                <a:gd name="connsiteX1" fmla="*/ 1519899 w 1519899"/>
                <a:gd name="connsiteY1" fmla="*/ 0 h 1943455"/>
                <a:gd name="connsiteX2" fmla="*/ 1519899 w 1519899"/>
                <a:gd name="connsiteY2" fmla="*/ 1943455 h 1943455"/>
                <a:gd name="connsiteX3" fmla="*/ 1012871 w 1519899"/>
                <a:gd name="connsiteY3" fmla="*/ 1943455 h 1943455"/>
              </a:gdLst>
              <a:ahLst/>
              <a:cxnLst>
                <a:cxn ang="0">
                  <a:pos x="connsiteX0" y="connsiteY0"/>
                </a:cxn>
                <a:cxn ang="0">
                  <a:pos x="connsiteX1" y="connsiteY1"/>
                </a:cxn>
                <a:cxn ang="0">
                  <a:pos x="connsiteX2" y="connsiteY2"/>
                </a:cxn>
                <a:cxn ang="0">
                  <a:pos x="connsiteX3" y="connsiteY3"/>
                </a:cxn>
              </a:cxnLst>
              <a:rect l="l" t="t" r="r" b="b"/>
              <a:pathLst>
                <a:path w="1519899" h="1943455">
                  <a:moveTo>
                    <a:pt x="0" y="0"/>
                  </a:moveTo>
                  <a:lnTo>
                    <a:pt x="1519899" y="0"/>
                  </a:lnTo>
                  <a:lnTo>
                    <a:pt x="1519899" y="1943455"/>
                  </a:lnTo>
                  <a:lnTo>
                    <a:pt x="1012871" y="1943455"/>
                  </a:lnTo>
                  <a:close/>
                </a:path>
              </a:pathLst>
            </a:custGeom>
            <a:gradFill>
              <a:gsLst>
                <a:gs pos="0">
                  <a:schemeClr val="bg1">
                    <a:alpha val="33000"/>
                  </a:schemeClr>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127768" y="1371555"/>
            <a:ext cx="3924614" cy="1709122"/>
          </a:xfrm>
          <a:prstGeom prst="rect">
            <a:avLst/>
          </a:prstGeom>
        </p:spPr>
        <p:txBody>
          <a:bodyPr wrap="square">
            <a:spAutoFit/>
          </a:bodyPr>
          <a:lstStyle/>
          <a:p>
            <a:pPr>
              <a:lnSpc>
                <a:spcPct val="150000"/>
              </a:lnSpc>
            </a:pPr>
            <a:r>
              <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zh-CN" alt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包含预约功能、诊疗全过程流程设计、管理员用户权限设置与管理、治疗进程跟踪、移动支付、患者管理、医生管理等</a:t>
            </a:r>
            <a:endPar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16" name="组合 15"/>
          <p:cNvGrpSpPr/>
          <p:nvPr/>
        </p:nvGrpSpPr>
        <p:grpSpPr>
          <a:xfrm>
            <a:off x="7026958" y="1127260"/>
            <a:ext cx="723900" cy="536683"/>
            <a:chOff x="6127254" y="4817755"/>
            <a:chExt cx="723900" cy="536683"/>
          </a:xfrm>
        </p:grpSpPr>
        <p:sp>
          <p:nvSpPr>
            <p:cNvPr id="15" name="矩形 14"/>
            <p:cNvSpPr/>
            <p:nvPr/>
          </p:nvSpPr>
          <p:spPr>
            <a:xfrm>
              <a:off x="6139955" y="4817755"/>
              <a:ext cx="520700" cy="523220"/>
            </a:xfrm>
            <a:prstGeom prst="rect">
              <a:avLst/>
            </a:prstGeom>
            <a:solidFill>
              <a:srgbClr val="F8C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6127254" y="4831218"/>
              <a:ext cx="723900" cy="523220"/>
            </a:xfrm>
            <a:prstGeom prst="rect">
              <a:avLst/>
            </a:prstGeom>
            <a:noFill/>
          </p:spPr>
          <p:txBody>
            <a:bodyPr wrap="square" rtlCol="0">
              <a:spAutoFit/>
            </a:bodyPr>
            <a:lstStyle/>
            <a:p>
              <a:r>
                <a:rPr lang="en-US" altLang="zh-CN" sz="2800" b="1" dirty="0">
                  <a:solidFill>
                    <a:schemeClr val="bg1"/>
                  </a:solidFill>
                  <a:latin typeface="Servetica" panose="020B0403020202020204" pitchFamily="34" charset="0"/>
                  <a:ea typeface="印品睿圆体" panose="02010600030101010101" pitchFamily="2" charset="-122"/>
                </a:rPr>
                <a:t>01</a:t>
              </a:r>
              <a:endParaRPr lang="zh-CN" altLang="en-US" sz="2800" b="1" dirty="0">
                <a:solidFill>
                  <a:schemeClr val="bg1"/>
                </a:solidFill>
                <a:latin typeface="Servetica" panose="020B0403020202020204" pitchFamily="34" charset="0"/>
                <a:ea typeface="印品睿圆体" panose="02010600030101010101" pitchFamily="2" charset="-122"/>
              </a:endParaRPr>
            </a:p>
          </p:txBody>
        </p:sp>
      </p:grpSp>
      <p:sp>
        <p:nvSpPr>
          <p:cNvPr id="17" name="文本框 16"/>
          <p:cNvSpPr txBox="1"/>
          <p:nvPr/>
        </p:nvSpPr>
        <p:spPr>
          <a:xfrm>
            <a:off x="127322" y="226365"/>
            <a:ext cx="3590846" cy="523220"/>
          </a:xfrm>
          <a:prstGeom prst="rect">
            <a:avLst/>
          </a:prstGeom>
          <a:noFill/>
        </p:spPr>
        <p:txBody>
          <a:bodyPr wrap="square" rtlCol="0">
            <a:spAutoFit/>
          </a:bodyPr>
          <a:lstStyle/>
          <a:p>
            <a:r>
              <a:rPr lang="zh-CN" altLang="en-US" sz="2800" dirty="0">
                <a:solidFill>
                  <a:schemeClr val="bg1"/>
                </a:solidFill>
                <a:latin typeface="微软雅黑 Light" panose="020B0502040204020203" pitchFamily="34" charset="-122"/>
                <a:ea typeface="微软雅黑 Light" panose="020B0502040204020203" pitchFamily="34" charset="-122"/>
              </a:rPr>
              <a:t>（二）软件功能特性</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sp>
        <p:nvSpPr>
          <p:cNvPr id="22" name="矩形 21"/>
          <p:cNvSpPr/>
          <p:nvPr/>
        </p:nvSpPr>
        <p:spPr>
          <a:xfrm>
            <a:off x="127768" y="3173524"/>
            <a:ext cx="3924614" cy="2541080"/>
          </a:xfrm>
          <a:prstGeom prst="rect">
            <a:avLst/>
          </a:prstGeom>
        </p:spPr>
        <p:txBody>
          <a:bodyPr wrap="square">
            <a:spAutoFit/>
          </a:bodyPr>
          <a:lstStyle/>
          <a:p>
            <a:pPr>
              <a:lnSpc>
                <a:spcPct val="150000"/>
              </a:lnSpc>
            </a:pPr>
            <a:r>
              <a:rPr lang="zh-CN" alt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基础功能：</a:t>
            </a:r>
            <a:endPar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rPr>
              <a:t>	1.	</a:t>
            </a:r>
            <a:r>
              <a:rPr lang="zh-CN" alt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用户管理</a:t>
            </a:r>
            <a:endPar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rPr>
              <a:t>	2.	</a:t>
            </a:r>
            <a:r>
              <a:rPr lang="zh-CN" alt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信息查询</a:t>
            </a:r>
            <a:endPar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rPr>
              <a:t>	3.	</a:t>
            </a:r>
            <a:r>
              <a:rPr lang="zh-CN" alt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预约挂号</a:t>
            </a:r>
            <a:endPar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rPr>
              <a:t>	4.	</a:t>
            </a:r>
            <a:r>
              <a:rPr lang="zh-CN" alt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诊疗过程查询</a:t>
            </a:r>
            <a:endPar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endParaRPr lang="en-US" altLang="zh-C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23" name="组合 22"/>
          <p:cNvGrpSpPr/>
          <p:nvPr/>
        </p:nvGrpSpPr>
        <p:grpSpPr>
          <a:xfrm>
            <a:off x="3457998" y="4839185"/>
            <a:ext cx="723900" cy="536683"/>
            <a:chOff x="6127254" y="4817755"/>
            <a:chExt cx="723900" cy="536683"/>
          </a:xfrm>
        </p:grpSpPr>
        <p:sp>
          <p:nvSpPr>
            <p:cNvPr id="24" name="矩形 23"/>
            <p:cNvSpPr/>
            <p:nvPr/>
          </p:nvSpPr>
          <p:spPr>
            <a:xfrm>
              <a:off x="6139955" y="4817755"/>
              <a:ext cx="520700" cy="523220"/>
            </a:xfrm>
            <a:prstGeom prst="rect">
              <a:avLst/>
            </a:prstGeom>
            <a:solidFill>
              <a:srgbClr val="F8C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6127254" y="4831218"/>
              <a:ext cx="723900" cy="523220"/>
            </a:xfrm>
            <a:prstGeom prst="rect">
              <a:avLst/>
            </a:prstGeom>
            <a:noFill/>
          </p:spPr>
          <p:txBody>
            <a:bodyPr wrap="square" rtlCol="0">
              <a:spAutoFit/>
            </a:bodyPr>
            <a:lstStyle/>
            <a:p>
              <a:r>
                <a:rPr lang="en-US" altLang="zh-CN" sz="2800" b="1" dirty="0">
                  <a:solidFill>
                    <a:schemeClr val="bg1"/>
                  </a:solidFill>
                  <a:latin typeface="Servetica" panose="020B0403020202020204" pitchFamily="34" charset="0"/>
                  <a:ea typeface="印品睿圆体" panose="02010600030101010101" pitchFamily="2" charset="-122"/>
                </a:rPr>
                <a:t>03</a:t>
              </a:r>
              <a:endParaRPr lang="zh-CN" altLang="en-US" sz="2800" b="1" dirty="0">
                <a:solidFill>
                  <a:schemeClr val="bg1"/>
                </a:solidFill>
                <a:latin typeface="Servetica" panose="020B0403020202020204" pitchFamily="34" charset="0"/>
                <a:ea typeface="印品睿圆体" panose="02010600030101010101" pitchFamily="2" charset="-122"/>
              </a:endParaRPr>
            </a:p>
          </p:txBody>
        </p:sp>
      </p:grpSp>
      <p:pic>
        <p:nvPicPr>
          <p:cNvPr id="36" name="图片 3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8396552" y="1434042"/>
            <a:ext cx="3350119" cy="1962960"/>
          </a:xfrm>
          <a:prstGeom prst="rect">
            <a:avLst/>
          </a:prstGeom>
          <a:ln>
            <a:noFill/>
          </a:ln>
          <a:effectLst>
            <a:outerShdw blurRad="292100" dist="139700" dir="2700000" algn="tl" rotWithShape="0">
              <a:srgbClr val="333333">
                <a:alpha val="65000"/>
              </a:srgbClr>
            </a:outerShdw>
          </a:effectLst>
        </p:spPr>
      </p:pic>
      <p:grpSp>
        <p:nvGrpSpPr>
          <p:cNvPr id="29" name="组合 28"/>
          <p:cNvGrpSpPr/>
          <p:nvPr/>
        </p:nvGrpSpPr>
        <p:grpSpPr>
          <a:xfrm>
            <a:off x="10010789" y="5727531"/>
            <a:ext cx="723900" cy="536683"/>
            <a:chOff x="6127254" y="4817755"/>
            <a:chExt cx="723900" cy="536683"/>
          </a:xfrm>
        </p:grpSpPr>
        <p:sp>
          <p:nvSpPr>
            <p:cNvPr id="30" name="矩形 29"/>
            <p:cNvSpPr/>
            <p:nvPr/>
          </p:nvSpPr>
          <p:spPr>
            <a:xfrm>
              <a:off x="6139955" y="4817755"/>
              <a:ext cx="520700" cy="523220"/>
            </a:xfrm>
            <a:prstGeom prst="rect">
              <a:avLst/>
            </a:prstGeom>
            <a:solidFill>
              <a:srgbClr val="F8C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6127254" y="4831218"/>
              <a:ext cx="723900" cy="523220"/>
            </a:xfrm>
            <a:prstGeom prst="rect">
              <a:avLst/>
            </a:prstGeom>
            <a:noFill/>
          </p:spPr>
          <p:txBody>
            <a:bodyPr wrap="square" rtlCol="0">
              <a:spAutoFit/>
            </a:bodyPr>
            <a:lstStyle/>
            <a:p>
              <a:r>
                <a:rPr lang="en-US" altLang="zh-CN" sz="2800" b="1" dirty="0">
                  <a:solidFill>
                    <a:schemeClr val="bg1"/>
                  </a:solidFill>
                  <a:latin typeface="Servetica" panose="020B0403020202020204" pitchFamily="34" charset="0"/>
                  <a:ea typeface="印品睿圆体" panose="02010600030101010101" pitchFamily="2" charset="-122"/>
                </a:rPr>
                <a:t>03</a:t>
              </a:r>
              <a:endParaRPr lang="zh-CN" altLang="en-US" sz="2800" b="1" dirty="0">
                <a:solidFill>
                  <a:schemeClr val="bg1"/>
                </a:solidFill>
                <a:latin typeface="Servetica" panose="020B0403020202020204" pitchFamily="34" charset="0"/>
                <a:ea typeface="印品睿圆体" panose="02010600030101010101" pitchFamily="2" charset="-122"/>
              </a:endParaRPr>
            </a:p>
          </p:txBody>
        </p:sp>
      </p:grpSp>
      <p:grpSp>
        <p:nvGrpSpPr>
          <p:cNvPr id="32" name="组合 31"/>
          <p:cNvGrpSpPr/>
          <p:nvPr/>
        </p:nvGrpSpPr>
        <p:grpSpPr>
          <a:xfrm>
            <a:off x="10038364" y="1371824"/>
            <a:ext cx="723900" cy="536683"/>
            <a:chOff x="6127254" y="4817755"/>
            <a:chExt cx="723900" cy="536683"/>
          </a:xfrm>
        </p:grpSpPr>
        <p:sp>
          <p:nvSpPr>
            <p:cNvPr id="33" name="矩形 32"/>
            <p:cNvSpPr/>
            <p:nvPr/>
          </p:nvSpPr>
          <p:spPr>
            <a:xfrm>
              <a:off x="6139955" y="4817755"/>
              <a:ext cx="520700" cy="523220"/>
            </a:xfrm>
            <a:prstGeom prst="rect">
              <a:avLst/>
            </a:prstGeom>
            <a:solidFill>
              <a:srgbClr val="F8C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6127254" y="4831218"/>
              <a:ext cx="723900" cy="523220"/>
            </a:xfrm>
            <a:prstGeom prst="rect">
              <a:avLst/>
            </a:prstGeom>
            <a:noFill/>
          </p:spPr>
          <p:txBody>
            <a:bodyPr wrap="square" rtlCol="0">
              <a:spAutoFit/>
            </a:bodyPr>
            <a:lstStyle/>
            <a:p>
              <a:r>
                <a:rPr lang="en-US" altLang="zh-CN" sz="2800" b="1" dirty="0">
                  <a:solidFill>
                    <a:schemeClr val="bg1"/>
                  </a:solidFill>
                  <a:latin typeface="Servetica" panose="020B0403020202020204" pitchFamily="34" charset="0"/>
                  <a:ea typeface="印品睿圆体" panose="02010600030101010101" pitchFamily="2" charset="-122"/>
                </a:rPr>
                <a:t>04</a:t>
              </a:r>
              <a:endParaRPr lang="zh-CN" altLang="en-US" sz="2800" b="1" dirty="0">
                <a:solidFill>
                  <a:schemeClr val="bg1"/>
                </a:solidFill>
                <a:latin typeface="Servetica" panose="020B0403020202020204" pitchFamily="34" charset="0"/>
                <a:ea typeface="印品睿圆体" panose="02010600030101010101" pitchFamily="2" charset="-122"/>
              </a:endParaRPr>
            </a:p>
          </p:txBody>
        </p:sp>
      </p:grpSp>
      <p:pic>
        <p:nvPicPr>
          <p:cNvPr id="38" name="图片 37"/>
          <p:cNvPicPr>
            <a:picLocks noChangeAspect="1"/>
          </p:cNvPicPr>
          <p:nvPr/>
        </p:nvPicPr>
        <p:blipFill>
          <a:blip r:embed="rId4"/>
          <a:stretch>
            <a:fillRect/>
          </a:stretch>
        </p:blipFill>
        <p:spPr>
          <a:xfrm>
            <a:off x="4253573" y="3813076"/>
            <a:ext cx="3825520" cy="1751004"/>
          </a:xfrm>
          <a:prstGeom prst="rect">
            <a:avLst/>
          </a:prstGeom>
          <a:ln>
            <a:noFill/>
          </a:ln>
          <a:effectLst>
            <a:outerShdw blurRad="292100" dist="139700" dir="2700000" algn="tl" rotWithShape="0">
              <a:srgbClr val="333333">
                <a:alpha val="65000"/>
              </a:srgbClr>
            </a:outerShdw>
          </a:effectLst>
        </p:spPr>
      </p:pic>
      <p:grpSp>
        <p:nvGrpSpPr>
          <p:cNvPr id="26" name="组合 25"/>
          <p:cNvGrpSpPr/>
          <p:nvPr/>
        </p:nvGrpSpPr>
        <p:grpSpPr>
          <a:xfrm>
            <a:off x="7035420" y="3364138"/>
            <a:ext cx="723900" cy="536683"/>
            <a:chOff x="6127254" y="4817755"/>
            <a:chExt cx="723900" cy="536683"/>
          </a:xfrm>
        </p:grpSpPr>
        <p:sp>
          <p:nvSpPr>
            <p:cNvPr id="27" name="矩形 26"/>
            <p:cNvSpPr/>
            <p:nvPr/>
          </p:nvSpPr>
          <p:spPr>
            <a:xfrm>
              <a:off x="6139955" y="4817755"/>
              <a:ext cx="520700" cy="523220"/>
            </a:xfrm>
            <a:prstGeom prst="rect">
              <a:avLst/>
            </a:prstGeom>
            <a:solidFill>
              <a:srgbClr val="F8C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6127254" y="4831218"/>
              <a:ext cx="723900" cy="523220"/>
            </a:xfrm>
            <a:prstGeom prst="rect">
              <a:avLst/>
            </a:prstGeom>
            <a:noFill/>
          </p:spPr>
          <p:txBody>
            <a:bodyPr wrap="square" rtlCol="0">
              <a:spAutoFit/>
            </a:bodyPr>
            <a:lstStyle/>
            <a:p>
              <a:r>
                <a:rPr lang="en-US" altLang="zh-CN" sz="2800" b="1" dirty="0">
                  <a:solidFill>
                    <a:schemeClr val="bg1"/>
                  </a:solidFill>
                  <a:latin typeface="Servetica" panose="020B0403020202020204" pitchFamily="34" charset="0"/>
                  <a:ea typeface="印品睿圆体" panose="02010600030101010101" pitchFamily="2" charset="-122"/>
                </a:rPr>
                <a:t>02</a:t>
              </a:r>
              <a:endParaRPr lang="zh-CN" altLang="en-US" sz="2800" b="1" dirty="0">
                <a:solidFill>
                  <a:schemeClr val="bg1"/>
                </a:solidFill>
                <a:latin typeface="Servetica" panose="020B0403020202020204" pitchFamily="34" charset="0"/>
                <a:ea typeface="印品睿圆体" panose="02010600030101010101" pitchFamily="2" charset="-122"/>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1" y="0"/>
            <a:ext cx="3603878" cy="6857999"/>
            <a:chOff x="-1" y="0"/>
            <a:chExt cx="3603878" cy="6857999"/>
          </a:xfrm>
        </p:grpSpPr>
        <p:sp>
          <p:nvSpPr>
            <p:cNvPr id="8" name="矩形 7"/>
            <p:cNvSpPr/>
            <p:nvPr/>
          </p:nvSpPr>
          <p:spPr>
            <a:xfrm>
              <a:off x="-1" y="0"/>
              <a:ext cx="3603878" cy="6857999"/>
            </a:xfrm>
            <a:prstGeom prst="rect">
              <a:avLst/>
            </a:prstGeom>
            <a:solidFill>
              <a:srgbClr val="52CAD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21" name="任意多边形: 形状 20"/>
            <p:cNvSpPr/>
            <p:nvPr/>
          </p:nvSpPr>
          <p:spPr>
            <a:xfrm>
              <a:off x="678563" y="4127"/>
              <a:ext cx="2925314" cy="6843496"/>
            </a:xfrm>
            <a:custGeom>
              <a:avLst/>
              <a:gdLst>
                <a:gd name="connsiteX0" fmla="*/ 0 w 1519899"/>
                <a:gd name="connsiteY0" fmla="*/ 0 h 1943455"/>
                <a:gd name="connsiteX1" fmla="*/ 1519899 w 1519899"/>
                <a:gd name="connsiteY1" fmla="*/ 0 h 1943455"/>
                <a:gd name="connsiteX2" fmla="*/ 1519899 w 1519899"/>
                <a:gd name="connsiteY2" fmla="*/ 1943455 h 1943455"/>
                <a:gd name="connsiteX3" fmla="*/ 1012871 w 1519899"/>
                <a:gd name="connsiteY3" fmla="*/ 1943455 h 1943455"/>
              </a:gdLst>
              <a:ahLst/>
              <a:cxnLst>
                <a:cxn ang="0">
                  <a:pos x="connsiteX0" y="connsiteY0"/>
                </a:cxn>
                <a:cxn ang="0">
                  <a:pos x="connsiteX1" y="connsiteY1"/>
                </a:cxn>
                <a:cxn ang="0">
                  <a:pos x="connsiteX2" y="connsiteY2"/>
                </a:cxn>
                <a:cxn ang="0">
                  <a:pos x="connsiteX3" y="connsiteY3"/>
                </a:cxn>
              </a:cxnLst>
              <a:rect l="l" t="t" r="r" b="b"/>
              <a:pathLst>
                <a:path w="1519899" h="1943455">
                  <a:moveTo>
                    <a:pt x="0" y="0"/>
                  </a:moveTo>
                  <a:lnTo>
                    <a:pt x="1519899" y="0"/>
                  </a:lnTo>
                  <a:lnTo>
                    <a:pt x="1519899" y="1943455"/>
                  </a:lnTo>
                  <a:lnTo>
                    <a:pt x="1012871" y="1943455"/>
                  </a:lnTo>
                  <a:close/>
                </a:path>
              </a:pathLst>
            </a:custGeom>
            <a:gradFill>
              <a:gsLst>
                <a:gs pos="0">
                  <a:schemeClr val="bg1">
                    <a:alpha val="33000"/>
                  </a:schemeClr>
                </a:gs>
                <a:gs pos="100000">
                  <a:schemeClr val="bg1">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2640064" y="949682"/>
            <a:ext cx="8325405" cy="4778018"/>
            <a:chOff x="-1724697" y="949682"/>
            <a:chExt cx="8325405" cy="4778018"/>
          </a:xfrm>
        </p:grpSpPr>
        <p:pic>
          <p:nvPicPr>
            <p:cNvPr id="4" name="Picture 9" descr="image3.png"/>
            <p:cNvPicPr>
              <a:picLocks noChangeAspect="1"/>
            </p:cNvPicPr>
            <p:nvPr/>
          </p:nvPicPr>
          <p:blipFill rotWithShape="1">
            <a:blip r:embed="rId1" cstate="screen"/>
            <a:srcRect b="6281"/>
            <a:stretch>
              <a:fillRect/>
            </a:stretch>
          </p:blipFill>
          <p:spPr bwMode="auto">
            <a:xfrm>
              <a:off x="-1724697" y="949682"/>
              <a:ext cx="8325405" cy="4778018"/>
            </a:xfrm>
            <a:prstGeom prst="rect">
              <a:avLst/>
            </a:prstGeom>
            <a:noFill/>
            <a:ln>
              <a:noFill/>
            </a:ln>
            <a:effectLst>
              <a:outerShdw dist="35921" dir="2700000" algn="ctr" rotWithShape="0">
                <a:srgbClr val="808080"/>
              </a:outerShdw>
              <a:reflection blurRad="6350" stA="21000" endPos="10000" dir="5400000" sy="-100000" algn="bl" rotWithShape="0"/>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400000"/>
                  <a:headEnd type="none" w="med" len="med"/>
                  <a:tailEnd type="none" w="med" len="med"/>
                </a14:hiddenLine>
              </a:ext>
            </a:extLst>
          </p:spPr>
        </p:pic>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a:stretch>
              <a:fillRect/>
            </a:stretch>
          </p:blipFill>
          <p:spPr>
            <a:xfrm>
              <a:off x="-402703" y="1604716"/>
              <a:ext cx="5671595" cy="3559600"/>
            </a:xfrm>
            <a:prstGeom prst="rect">
              <a:avLst/>
            </a:prstGeom>
          </p:spPr>
        </p:pic>
        <p:sp>
          <p:nvSpPr>
            <p:cNvPr id="5" name="Forma libre 9"/>
            <p:cNvSpPr/>
            <p:nvPr/>
          </p:nvSpPr>
          <p:spPr bwMode="auto">
            <a:xfrm flipH="1">
              <a:off x="2219971" y="1371601"/>
              <a:ext cx="3258429" cy="3792714"/>
            </a:xfrm>
            <a:custGeom>
              <a:avLst/>
              <a:gdLst>
                <a:gd name="connsiteX0" fmla="*/ 2833035 w 2833035"/>
                <a:gd name="connsiteY0" fmla="*/ 0 h 2867590"/>
                <a:gd name="connsiteX1" fmla="*/ 166413 w 2833035"/>
                <a:gd name="connsiteY1" fmla="*/ 0 h 2867590"/>
                <a:gd name="connsiteX2" fmla="*/ 0 w 2833035"/>
                <a:gd name="connsiteY2" fmla="*/ 166413 h 2867590"/>
                <a:gd name="connsiteX3" fmla="*/ 0 w 2833035"/>
                <a:gd name="connsiteY3" fmla="*/ 2867590 h 2867590"/>
                <a:gd name="connsiteX4" fmla="*/ 1737983 w 2833035"/>
                <a:gd name="connsiteY4" fmla="*/ 2867590 h 2867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3035" h="2867590">
                  <a:moveTo>
                    <a:pt x="2833035" y="0"/>
                  </a:moveTo>
                  <a:lnTo>
                    <a:pt x="166413" y="0"/>
                  </a:lnTo>
                  <a:cubicBezTo>
                    <a:pt x="74506" y="0"/>
                    <a:pt x="0" y="74506"/>
                    <a:pt x="0" y="166413"/>
                  </a:cubicBezTo>
                  <a:lnTo>
                    <a:pt x="0" y="2867590"/>
                  </a:lnTo>
                  <a:lnTo>
                    <a:pt x="1737983" y="2867590"/>
                  </a:lnTo>
                  <a:close/>
                </a:path>
              </a:pathLst>
            </a:custGeom>
            <a:gradFill>
              <a:gsLst>
                <a:gs pos="0">
                  <a:schemeClr val="bg1">
                    <a:alpha val="39000"/>
                  </a:schemeClr>
                </a:gs>
                <a:gs pos="100000">
                  <a:schemeClr val="bg1">
                    <a:alpha val="0"/>
                  </a:schemeClr>
                </a:gs>
              </a:gsLst>
              <a:lin ang="5400000" scaled="0"/>
            </a:gradFill>
            <a:ln>
              <a:noFill/>
            </a:ln>
          </p:spPr>
          <p:txBody>
            <a:bodyPr vert="horz" wrap="square" lIns="91440" tIns="45721" rIns="91440" bIns="45721" numCol="1" rtlCol="0" anchor="t" anchorCtr="0" compatLnSpc="1"/>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s-ES_tradnl" sz="135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pSp>
      <p:sp>
        <p:nvSpPr>
          <p:cNvPr id="9" name="文本框 8"/>
          <p:cNvSpPr txBox="1"/>
          <p:nvPr/>
        </p:nvSpPr>
        <p:spPr>
          <a:xfrm>
            <a:off x="7092633" y="573685"/>
            <a:ext cx="2047655" cy="461665"/>
          </a:xfrm>
          <a:prstGeom prst="rect">
            <a:avLst/>
          </a:prstGeom>
          <a:noFill/>
        </p:spPr>
        <p:txBody>
          <a:bodyPr wrap="square" rtlCol="0">
            <a:spAutoFit/>
          </a:bodyPr>
          <a:lstStyle/>
          <a:p>
            <a:r>
              <a:rPr lang="zh-CN" altLang="en-US" sz="2400" b="1" dirty="0">
                <a:solidFill>
                  <a:schemeClr val="tx1">
                    <a:lumMod val="75000"/>
                    <a:lumOff val="25000"/>
                  </a:schemeClr>
                </a:solidFill>
                <a:latin typeface="微软雅黑 Light" panose="020B0502040204020203" pitchFamily="34" charset="-122"/>
                <a:ea typeface="微软雅黑 Light" panose="020B0502040204020203" pitchFamily="34" charset="-122"/>
              </a:rPr>
              <a:t>产品相对优点</a:t>
            </a:r>
            <a:endParaRPr lang="zh-CN" altLang="en-US" sz="2400" b="1"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10" name="矩形 9"/>
          <p:cNvSpPr/>
          <p:nvPr/>
        </p:nvSpPr>
        <p:spPr>
          <a:xfrm>
            <a:off x="4863146" y="718726"/>
            <a:ext cx="6566854" cy="5458930"/>
          </a:xfrm>
          <a:prstGeom prst="rect">
            <a:avLst/>
          </a:prstGeom>
        </p:spPr>
        <p:txBody>
          <a:bodyPr wrap="square">
            <a:spAutoFit/>
          </a:bodyPr>
          <a:lstStyle/>
          <a:p>
            <a:pPr>
              <a:lnSpc>
                <a:spcPct val="130000"/>
              </a:lnSpc>
            </a:pPr>
            <a:endParaRPr lang="en-US" altLang="zh-CN"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endParaRPr>
          </a:p>
          <a:p>
            <a:pPr marL="342900" indent="-342900">
              <a:lnSpc>
                <a:spcPct val="130000"/>
              </a:lnSpc>
              <a:buFont typeface="+mj-lt"/>
              <a:buAutoNum type="arabicPeriod"/>
            </a:pPr>
            <a:r>
              <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rPr>
              <a:t>界面简洁，功能明确，对患者、医生、管理员三类用户来说都简单易操作</a:t>
            </a:r>
            <a:endPar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endParaRPr>
          </a:p>
          <a:p>
            <a:pPr marL="342900" indent="-342900">
              <a:lnSpc>
                <a:spcPct val="130000"/>
              </a:lnSpc>
              <a:buFont typeface="+mj-lt"/>
              <a:buAutoNum type="arabicPeriod"/>
            </a:pPr>
            <a:r>
              <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rPr>
              <a:t>患者能够实现先查询浏览科室医生信息后自主选择、精准预约；</a:t>
            </a:r>
            <a:endPar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endParaRPr>
          </a:p>
          <a:p>
            <a:pPr marL="342900" indent="-342900">
              <a:lnSpc>
                <a:spcPct val="130000"/>
              </a:lnSpc>
              <a:buFont typeface="+mj-lt"/>
              <a:buAutoNum type="arabicPeriod"/>
            </a:pPr>
            <a:r>
              <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rPr>
              <a:t>对患者就诊流程进行跟踪，患者能够随时查询自己的当前进度和下步流程</a:t>
            </a:r>
            <a:endPar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endParaRPr>
          </a:p>
          <a:p>
            <a:pPr marL="342900" indent="-342900">
              <a:lnSpc>
                <a:spcPct val="130000"/>
              </a:lnSpc>
              <a:buFont typeface="+mj-lt"/>
              <a:buAutoNum type="arabicPeriod"/>
            </a:pPr>
            <a:r>
              <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rPr>
              <a:t>医生能够查询自己所有患者的问诊信息，能够编辑修改患者的问诊流程，实现诊断更加自由高效；</a:t>
            </a:r>
            <a:endPar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endParaRPr>
          </a:p>
          <a:p>
            <a:pPr marL="342900" indent="-342900">
              <a:lnSpc>
                <a:spcPct val="130000"/>
              </a:lnSpc>
              <a:buFont typeface="+mj-lt"/>
              <a:buAutoNum type="arabicPeriod"/>
            </a:pPr>
            <a:r>
              <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rPr>
              <a:t>医院管理者能管理、编排医生信息及修改发放挂号数量，能够设置各个科室问诊流程等，进行废号管理，提高医疗资源利用率</a:t>
            </a:r>
            <a:endPar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endParaRPr>
          </a:p>
          <a:p>
            <a:pPr marL="342900" indent="-342900">
              <a:lnSpc>
                <a:spcPct val="130000"/>
              </a:lnSpc>
              <a:buFont typeface="+mj-lt"/>
              <a:buAutoNum type="arabicPeriod"/>
            </a:pPr>
            <a:r>
              <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rPr>
              <a:t>在每个就诊流程提供线上缴费功能，进行下一个治疗流程时，医生可查看患者各流程缴费情况，提醒患者按时缴费，线上缴费功能可减轻医院缴费窗口压力，缩短患者就诊时间</a:t>
            </a:r>
            <a:endParaRPr lang="zh-CN" altLang="en-US"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endParaRPr>
          </a:p>
        </p:txBody>
      </p:sp>
      <p:sp>
        <p:nvSpPr>
          <p:cNvPr id="11" name="矩形 10"/>
          <p:cNvSpPr/>
          <p:nvPr/>
        </p:nvSpPr>
        <p:spPr>
          <a:xfrm>
            <a:off x="11430000" y="-10376"/>
            <a:ext cx="762000" cy="6857999"/>
          </a:xfrm>
          <a:prstGeom prst="rect">
            <a:avLst/>
          </a:prstGeom>
          <a:solidFill>
            <a:srgbClr val="F8CB1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15" name="组合 14"/>
          <p:cNvGrpSpPr/>
          <p:nvPr/>
        </p:nvGrpSpPr>
        <p:grpSpPr>
          <a:xfrm>
            <a:off x="5015953" y="-3299622"/>
            <a:ext cx="2912608" cy="2372925"/>
            <a:chOff x="7863365" y="2448889"/>
            <a:chExt cx="2912608" cy="2372925"/>
          </a:xfrm>
        </p:grpSpPr>
        <p:sp>
          <p:nvSpPr>
            <p:cNvPr id="17" name="文本框 16"/>
            <p:cNvSpPr txBox="1"/>
            <p:nvPr/>
          </p:nvSpPr>
          <p:spPr>
            <a:xfrm>
              <a:off x="7910943" y="2448889"/>
              <a:ext cx="1733880" cy="1741582"/>
            </a:xfrm>
            <a:custGeom>
              <a:avLst/>
              <a:gdLst/>
              <a:ahLst/>
              <a:cxnLst/>
              <a:rect l="l" t="t" r="r" b="b"/>
              <a:pathLst>
                <a:path w="1733880" h="1741582">
                  <a:moveTo>
                    <a:pt x="569937" y="234906"/>
                  </a:moveTo>
                  <a:lnTo>
                    <a:pt x="665248" y="234906"/>
                  </a:lnTo>
                  <a:lnTo>
                    <a:pt x="665248" y="1541699"/>
                  </a:lnTo>
                  <a:lnTo>
                    <a:pt x="569937" y="1618031"/>
                  </a:lnTo>
                  <a:close/>
                  <a:moveTo>
                    <a:pt x="778850" y="20217"/>
                  </a:moveTo>
                  <a:lnTo>
                    <a:pt x="1733880" y="20217"/>
                  </a:lnTo>
                  <a:lnTo>
                    <a:pt x="1733880" y="110714"/>
                  </a:lnTo>
                  <a:lnTo>
                    <a:pt x="1321831" y="110714"/>
                  </a:lnTo>
                  <a:cubicBezTo>
                    <a:pt x="1321831" y="209554"/>
                    <a:pt x="1319585" y="299730"/>
                    <a:pt x="1315092" y="381241"/>
                  </a:cubicBezTo>
                  <a:lnTo>
                    <a:pt x="1670340" y="381241"/>
                  </a:lnTo>
                  <a:lnTo>
                    <a:pt x="1670340" y="736751"/>
                  </a:lnTo>
                  <a:lnTo>
                    <a:pt x="1575992" y="812312"/>
                  </a:lnTo>
                  <a:lnTo>
                    <a:pt x="1575992" y="467887"/>
                  </a:lnTo>
                  <a:lnTo>
                    <a:pt x="1309316" y="467887"/>
                  </a:lnTo>
                  <a:cubicBezTo>
                    <a:pt x="1303539" y="574430"/>
                    <a:pt x="1294554" y="658508"/>
                    <a:pt x="1282359" y="720123"/>
                  </a:cubicBezTo>
                  <a:cubicBezTo>
                    <a:pt x="1325040" y="772111"/>
                    <a:pt x="1367882" y="825382"/>
                    <a:pt x="1410884" y="879937"/>
                  </a:cubicBezTo>
                  <a:lnTo>
                    <a:pt x="1441728" y="919840"/>
                  </a:lnTo>
                  <a:lnTo>
                    <a:pt x="1368996" y="978088"/>
                  </a:lnTo>
                  <a:lnTo>
                    <a:pt x="1354323" y="956233"/>
                  </a:lnTo>
                  <a:cubicBezTo>
                    <a:pt x="1320788" y="908257"/>
                    <a:pt x="1288136" y="863570"/>
                    <a:pt x="1256365" y="822173"/>
                  </a:cubicBezTo>
                  <a:cubicBezTo>
                    <a:pt x="1223633" y="934491"/>
                    <a:pt x="1156562" y="1042317"/>
                    <a:pt x="1055154" y="1145651"/>
                  </a:cubicBezTo>
                  <a:cubicBezTo>
                    <a:pt x="1028198" y="1122545"/>
                    <a:pt x="1001883" y="1102328"/>
                    <a:pt x="976210" y="1084999"/>
                  </a:cubicBezTo>
                  <a:cubicBezTo>
                    <a:pt x="1133457" y="946365"/>
                    <a:pt x="1213042" y="740662"/>
                    <a:pt x="1214968" y="467887"/>
                  </a:cubicBezTo>
                  <a:lnTo>
                    <a:pt x="936738" y="467887"/>
                  </a:lnTo>
                  <a:lnTo>
                    <a:pt x="936738" y="1324271"/>
                  </a:lnTo>
                  <a:lnTo>
                    <a:pt x="878478" y="1370930"/>
                  </a:lnTo>
                  <a:lnTo>
                    <a:pt x="842391" y="1370930"/>
                  </a:lnTo>
                  <a:lnTo>
                    <a:pt x="842391" y="381241"/>
                  </a:lnTo>
                  <a:lnTo>
                    <a:pt x="1220744" y="381241"/>
                  </a:lnTo>
                  <a:cubicBezTo>
                    <a:pt x="1224595" y="296521"/>
                    <a:pt x="1226521" y="206345"/>
                    <a:pt x="1226521" y="110714"/>
                  </a:cubicBezTo>
                  <a:lnTo>
                    <a:pt x="778850" y="110714"/>
                  </a:lnTo>
                  <a:close/>
                  <a:moveTo>
                    <a:pt x="0" y="0"/>
                  </a:moveTo>
                  <a:lnTo>
                    <a:pt x="455373" y="0"/>
                  </a:lnTo>
                  <a:lnTo>
                    <a:pt x="455373" y="99161"/>
                  </a:lnTo>
                  <a:lnTo>
                    <a:pt x="308075" y="613260"/>
                  </a:lnTo>
                  <a:cubicBezTo>
                    <a:pt x="418468" y="742908"/>
                    <a:pt x="471739" y="886997"/>
                    <a:pt x="467888" y="1045527"/>
                  </a:cubicBezTo>
                  <a:cubicBezTo>
                    <a:pt x="471739" y="1208549"/>
                    <a:pt x="420393" y="1296479"/>
                    <a:pt x="313851" y="1309315"/>
                  </a:cubicBezTo>
                  <a:cubicBezTo>
                    <a:pt x="281118" y="1315091"/>
                    <a:pt x="233302" y="1317659"/>
                    <a:pt x="170404" y="1317017"/>
                  </a:cubicBezTo>
                  <a:cubicBezTo>
                    <a:pt x="164628" y="1275299"/>
                    <a:pt x="158530" y="1241282"/>
                    <a:pt x="152112" y="1214967"/>
                  </a:cubicBezTo>
                  <a:cubicBezTo>
                    <a:pt x="172650" y="1216893"/>
                    <a:pt x="193189" y="1217856"/>
                    <a:pt x="213727" y="1217856"/>
                  </a:cubicBezTo>
                  <a:cubicBezTo>
                    <a:pt x="234265" y="1217856"/>
                    <a:pt x="254483" y="1216893"/>
                    <a:pt x="274379" y="1214967"/>
                  </a:cubicBezTo>
                  <a:cubicBezTo>
                    <a:pt x="339845" y="1211758"/>
                    <a:pt x="371936" y="1153994"/>
                    <a:pt x="370652" y="1041676"/>
                  </a:cubicBezTo>
                  <a:cubicBezTo>
                    <a:pt x="374503" y="903042"/>
                    <a:pt x="319306" y="766334"/>
                    <a:pt x="205062" y="631552"/>
                  </a:cubicBezTo>
                  <a:lnTo>
                    <a:pt x="357174" y="93385"/>
                  </a:lnTo>
                  <a:lnTo>
                    <a:pt x="97236" y="93385"/>
                  </a:lnTo>
                  <a:lnTo>
                    <a:pt x="97236" y="1741582"/>
                  </a:lnTo>
                  <a:lnTo>
                    <a:pt x="0" y="1741582"/>
                  </a:lnTo>
                  <a:close/>
                </a:path>
              </a:pathLst>
            </a:custGeom>
            <a:solidFill>
              <a:srgbClr val="D9D9D9"/>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15500">
                <a:solidFill>
                  <a:srgbClr val="D9D9D9"/>
                </a:solidFill>
                <a:latin typeface="微软雅黑 Light" panose="020B0502040204020203" pitchFamily="34" charset="-122"/>
                <a:ea typeface="微软雅黑 Light" panose="020B0502040204020203" pitchFamily="34" charset="-122"/>
              </a:endParaRPr>
            </a:p>
          </p:txBody>
        </p:sp>
        <p:sp>
          <p:nvSpPr>
            <p:cNvPr id="18" name="文本框 17"/>
            <p:cNvSpPr txBox="1"/>
            <p:nvPr/>
          </p:nvSpPr>
          <p:spPr>
            <a:xfrm>
              <a:off x="9042093" y="3621485"/>
              <a:ext cx="1733880" cy="1200329"/>
            </a:xfrm>
            <a:prstGeom prst="rect">
              <a:avLst/>
            </a:prstGeom>
            <a:noFill/>
          </p:spPr>
          <p:txBody>
            <a:bodyPr wrap="square" rtlCol="0">
              <a:spAutoFit/>
            </a:bodyPr>
            <a:lstStyle/>
            <a:p>
              <a:r>
                <a:rPr lang="en-US" altLang="zh-CN" sz="7200">
                  <a:solidFill>
                    <a:schemeClr val="bg1">
                      <a:lumMod val="85000"/>
                    </a:schemeClr>
                  </a:solidFill>
                  <a:latin typeface="微软雅黑 Light" panose="020B0502040204020203" pitchFamily="34" charset="-122"/>
                  <a:ea typeface="微软雅黑 Light" panose="020B0502040204020203" pitchFamily="34" charset="-122"/>
                </a:rPr>
                <a:t>L</a:t>
              </a:r>
              <a:r>
                <a:rPr lang="en-US" altLang="zh-CN" sz="6000">
                  <a:solidFill>
                    <a:schemeClr val="bg1">
                      <a:lumMod val="85000"/>
                    </a:schemeClr>
                  </a:solidFill>
                  <a:latin typeface="微软雅黑 Light" panose="020B0502040204020203" pitchFamily="34" charset="-122"/>
                  <a:ea typeface="微软雅黑 Light" panose="020B0502040204020203" pitchFamily="34" charset="-122"/>
                </a:rPr>
                <a:t>ou</a:t>
              </a:r>
              <a:endParaRPr lang="zh-CN" altLang="en-US" sz="6000">
                <a:solidFill>
                  <a:schemeClr val="bg1">
                    <a:lumMod val="85000"/>
                  </a:schemeClr>
                </a:solidFill>
                <a:latin typeface="微软雅黑 Light" panose="020B0502040204020203" pitchFamily="34" charset="-122"/>
                <a:ea typeface="微软雅黑 Light" panose="020B0502040204020203" pitchFamily="34" charset="-122"/>
              </a:endParaRPr>
            </a:p>
          </p:txBody>
        </p:sp>
        <p:cxnSp>
          <p:nvCxnSpPr>
            <p:cNvPr id="19" name="直接连接符 18"/>
            <p:cNvCxnSpPr/>
            <p:nvPr/>
          </p:nvCxnSpPr>
          <p:spPr>
            <a:xfrm flipV="1">
              <a:off x="7863365" y="2609256"/>
              <a:ext cx="2444542" cy="1935269"/>
            </a:xfrm>
            <a:prstGeom prst="line">
              <a:avLst/>
            </a:prstGeom>
            <a:ln w="6350">
              <a:solidFill>
                <a:srgbClr val="D1D1D1"/>
              </a:solidFill>
              <a:prstDash val="solid"/>
            </a:ln>
            <a:effectLst>
              <a:outerShdw blurRad="63500" sx="102000" sy="102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sp>
        <p:nvSpPr>
          <p:cNvPr id="20" name="文本框 19" hidden="1"/>
          <p:cNvSpPr txBox="1"/>
          <p:nvPr/>
        </p:nvSpPr>
        <p:spPr>
          <a:xfrm>
            <a:off x="127322" y="226365"/>
            <a:ext cx="3590846" cy="523220"/>
          </a:xfrm>
          <a:prstGeom prst="rect">
            <a:avLst/>
          </a:prstGeom>
          <a:noFill/>
        </p:spPr>
        <p:txBody>
          <a:bodyPr wrap="square" rtlCol="0">
            <a:spAutoFit/>
          </a:bodyPr>
          <a:lstStyle/>
          <a:p>
            <a:r>
              <a:rPr lang="zh-CN" altLang="en-US" sz="2800" dirty="0">
                <a:solidFill>
                  <a:schemeClr val="bg1"/>
                </a:solidFill>
                <a:latin typeface="微软雅黑 Light" panose="020B0502040204020203" pitchFamily="34" charset="-122"/>
                <a:ea typeface="微软雅黑 Light" panose="020B0502040204020203" pitchFamily="34" charset="-122"/>
              </a:rPr>
              <a:t>（二）软件功能特性</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sp>
        <p:nvSpPr>
          <p:cNvPr id="23" name="文本框 22"/>
          <p:cNvSpPr txBox="1"/>
          <p:nvPr/>
        </p:nvSpPr>
        <p:spPr>
          <a:xfrm>
            <a:off x="-80323" y="313995"/>
            <a:ext cx="3590846" cy="523220"/>
          </a:xfrm>
          <a:prstGeom prst="rect">
            <a:avLst/>
          </a:prstGeom>
          <a:noFill/>
        </p:spPr>
        <p:txBody>
          <a:bodyPr wrap="square" rtlCol="0">
            <a:spAutoFit/>
          </a:bodyPr>
          <a:lstStyle/>
          <a:p>
            <a:r>
              <a:rPr lang="zh-CN" altLang="en-US" sz="2800" dirty="0">
                <a:solidFill>
                  <a:schemeClr val="bg1"/>
                </a:solidFill>
                <a:latin typeface="微软雅黑 Light" panose="020B0502040204020203" pitchFamily="34" charset="-122"/>
                <a:ea typeface="微软雅黑 Light" panose="020B0502040204020203" pitchFamily="34" charset="-122"/>
              </a:rPr>
              <a:t>（二）软件功能特性</a:t>
            </a:r>
            <a:endParaRPr lang="zh-CN" altLang="en-US" sz="2800"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1000"/>
                                        <p:tgtEl>
                                          <p:spTgt spid="24"/>
                                        </p:tgtEl>
                                      </p:cBhvr>
                                    </p:animEffect>
                                    <p:anim calcmode="lin" valueType="num">
                                      <p:cBhvr>
                                        <p:cTn id="13" dur="1000" fill="hold"/>
                                        <p:tgtEl>
                                          <p:spTgt spid="24"/>
                                        </p:tgtEl>
                                        <p:attrNameLst>
                                          <p:attrName>ppt_x</p:attrName>
                                        </p:attrNameLst>
                                      </p:cBhvr>
                                      <p:tavLst>
                                        <p:tav tm="0">
                                          <p:val>
                                            <p:strVal val="#ppt_x"/>
                                          </p:val>
                                        </p:tav>
                                        <p:tav tm="100000">
                                          <p:val>
                                            <p:strVal val="#ppt_x"/>
                                          </p:val>
                                        </p:tav>
                                      </p:tavLst>
                                    </p:anim>
                                    <p:anim calcmode="lin" valueType="num">
                                      <p:cBhvr>
                                        <p:cTn id="14"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500" fill="hold"/>
                                        <p:tgtEl>
                                          <p:spTgt spid="24"/>
                                        </p:tgtEl>
                                        <p:attrNameLst>
                                          <p:attrName>ppt_x</p:attrName>
                                        </p:attrNameLst>
                                      </p:cBhvr>
                                      <p:tavLst>
                                        <p:tav tm="0">
                                          <p:val>
                                            <p:strVal val="0-#ppt_w/2"/>
                                          </p:val>
                                        </p:tav>
                                        <p:tav tm="100000">
                                          <p:val>
                                            <p:strVal val="#ppt_x"/>
                                          </p:val>
                                        </p:tav>
                                      </p:tavLst>
                                    </p:anim>
                                    <p:anim calcmode="lin" valueType="num">
                                      <p:cBhvr additive="base">
                                        <p:cTn id="20" dur="5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1+#ppt_w/2"/>
                                          </p:val>
                                        </p:tav>
                                        <p:tav tm="100000">
                                          <p:val>
                                            <p:strVal val="#ppt_x"/>
                                          </p:val>
                                        </p:tav>
                                      </p:tavLst>
                                    </p:anim>
                                    <p:anim calcmode="lin" valueType="num">
                                      <p:cBhvr additive="base">
                                        <p:cTn id="26"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096000" y="0"/>
            <a:ext cx="6096000" cy="6858000"/>
          </a:xfrm>
          <a:prstGeom prst="rect">
            <a:avLst/>
          </a:prstGeom>
          <a:solidFill>
            <a:srgbClr val="F8CB1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14" name="乘号 13"/>
          <p:cNvSpPr/>
          <p:nvPr/>
        </p:nvSpPr>
        <p:spPr>
          <a:xfrm>
            <a:off x="566057" y="551542"/>
            <a:ext cx="508000" cy="508000"/>
          </a:xfrm>
          <a:prstGeom prst="mathMultiply">
            <a:avLst>
              <a:gd name="adj1" fmla="val 4472"/>
            </a:avLst>
          </a:prstGeom>
          <a:solidFill>
            <a:srgbClr val="333333">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文本框 7"/>
          <p:cNvSpPr txBox="1"/>
          <p:nvPr/>
        </p:nvSpPr>
        <p:spPr>
          <a:xfrm>
            <a:off x="1233715" y="1452026"/>
            <a:ext cx="1273511" cy="461665"/>
          </a:xfrm>
          <a:prstGeom prst="rect">
            <a:avLst/>
          </a:prstGeom>
          <a:noFill/>
        </p:spPr>
        <p:txBody>
          <a:bodyPr wrap="square" rtlCol="0">
            <a:spAutoFit/>
          </a:bodyPr>
          <a:lstStyle/>
          <a:p>
            <a:r>
              <a:rPr lang="zh-CN" altLang="en-US" sz="2400" b="1" dirty="0">
                <a:solidFill>
                  <a:schemeClr val="tx1">
                    <a:lumMod val="75000"/>
                    <a:lumOff val="25000"/>
                  </a:schemeClr>
                </a:solidFill>
                <a:latin typeface="微软雅黑 Light" panose="020B0502040204020203" pitchFamily="34" charset="-122"/>
                <a:ea typeface="微软雅黑 Light" panose="020B0502040204020203" pitchFamily="34" charset="-122"/>
              </a:rPr>
              <a:t>优点一</a:t>
            </a:r>
            <a:endParaRPr lang="zh-CN" altLang="en-US" sz="2400" b="1"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12" name="文本框 11"/>
          <p:cNvSpPr txBox="1"/>
          <p:nvPr/>
        </p:nvSpPr>
        <p:spPr>
          <a:xfrm>
            <a:off x="9869713" y="1452026"/>
            <a:ext cx="1146628" cy="461665"/>
          </a:xfrm>
          <a:prstGeom prst="rect">
            <a:avLst/>
          </a:prstGeom>
          <a:noFill/>
        </p:spPr>
        <p:txBody>
          <a:bodyPr wrap="square" rtlCol="0">
            <a:spAutoFit/>
          </a:bodyPr>
          <a:lstStyle/>
          <a:p>
            <a:r>
              <a:rPr lang="zh-CN" altLang="en-US" sz="2400" b="1" dirty="0">
                <a:latin typeface="微软雅黑 Light" panose="020B0502040204020203" pitchFamily="34" charset="-122"/>
                <a:ea typeface="微软雅黑 Light" panose="020B0502040204020203" pitchFamily="34" charset="-122"/>
              </a:rPr>
              <a:t>优点二</a:t>
            </a:r>
            <a:endParaRPr lang="zh-CN" altLang="en-US" sz="2400" b="1" dirty="0">
              <a:latin typeface="微软雅黑 Light" panose="020B0502040204020203" pitchFamily="34" charset="-122"/>
              <a:ea typeface="微软雅黑 Light" panose="020B0502040204020203" pitchFamily="34" charset="-122"/>
            </a:endParaRPr>
          </a:p>
        </p:txBody>
      </p:sp>
      <p:pic>
        <p:nvPicPr>
          <p:cNvPr id="21" name="Picture 8"/>
          <p:cNvPicPr>
            <a:picLocks noChangeAspect="1" noChangeArrowheads="1"/>
          </p:cNvPicPr>
          <p:nvPr/>
        </p:nvPicPr>
        <p:blipFill>
          <a:blip r:embed="rId1">
            <a:extLst>
              <a:ext uri="{28A0092B-C50C-407E-A947-70E740481C1C}">
                <a14:useLocalDpi xmlns:a14="http://schemas.microsoft.com/office/drawing/2010/main" val="0"/>
              </a:ext>
            </a:extLst>
          </a:blip>
          <a:srcRect l="9647" r="9647"/>
          <a:stretch>
            <a:fillRect/>
          </a:stretch>
        </p:blipFill>
        <p:spPr bwMode="auto">
          <a:xfrm>
            <a:off x="3726426" y="2041180"/>
            <a:ext cx="4739148" cy="2775640"/>
          </a:xfrm>
          <a:prstGeom prst="roundRect">
            <a:avLst>
              <a:gd name="adj" fmla="val 531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
        <p:nvSpPr>
          <p:cNvPr id="22" name="矩形 21"/>
          <p:cNvSpPr/>
          <p:nvPr/>
        </p:nvSpPr>
        <p:spPr>
          <a:xfrm>
            <a:off x="381887" y="2189169"/>
            <a:ext cx="2909318" cy="1884875"/>
          </a:xfrm>
          <a:prstGeom prst="rect">
            <a:avLst/>
          </a:prstGeom>
        </p:spPr>
        <p:txBody>
          <a:bodyPr wrap="square">
            <a:spAutoFit/>
          </a:bodyPr>
          <a:lstStyle/>
          <a:p>
            <a:pPr algn="just">
              <a:lnSpc>
                <a:spcPct val="150000"/>
              </a:lnSpc>
            </a:pPr>
            <a:r>
              <a:rPr lang="zh-CN" altLang="en-US" sz="2000"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rPr>
              <a:t>界面简洁，功能明确，对患者、医生、管理员三类用户来说都简单易操作</a:t>
            </a:r>
            <a:endParaRPr lang="zh-CN" altLang="en-US" sz="2000"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endParaRPr>
          </a:p>
        </p:txBody>
      </p:sp>
      <p:sp>
        <p:nvSpPr>
          <p:cNvPr id="23" name="矩形 22"/>
          <p:cNvSpPr/>
          <p:nvPr/>
        </p:nvSpPr>
        <p:spPr>
          <a:xfrm>
            <a:off x="8657893" y="2300290"/>
            <a:ext cx="3164114" cy="1253933"/>
          </a:xfrm>
          <a:prstGeom prst="rect">
            <a:avLst/>
          </a:prstGeom>
        </p:spPr>
        <p:txBody>
          <a:bodyPr wrap="square">
            <a:spAutoFit/>
          </a:bodyPr>
          <a:lstStyle/>
          <a:p>
            <a:pPr algn="r">
              <a:lnSpc>
                <a:spcPct val="130000"/>
              </a:lnSpc>
            </a:pPr>
            <a:r>
              <a:rPr lang="zh-CN" altLang="en-US" sz="2000" dirty="0">
                <a:solidFill>
                  <a:schemeClr val="bg1"/>
                </a:solidFill>
                <a:latin typeface="Raleway" panose="020B0003030101060003" pitchFamily="34" charset="0"/>
                <a:ea typeface="微软雅黑" panose="020B0503020204020204" pitchFamily="34" charset="-122"/>
                <a:cs typeface="Open Sans" panose="020B0606030504020204" pitchFamily="34" charset="0"/>
              </a:rPr>
              <a:t>患者能够实现先查询浏览科室医生信息后自主选择、精准预约</a:t>
            </a:r>
            <a:r>
              <a:rPr lang="en-US" altLang="zh-CN" sz="2000" dirty="0">
                <a:solidFill>
                  <a:schemeClr val="bg1"/>
                </a:solidFill>
                <a:latin typeface="Raleway" panose="020B0003030101060003" pitchFamily="34" charset="0"/>
                <a:ea typeface="微软雅黑" panose="020B0503020204020204" pitchFamily="34" charset="-122"/>
                <a:cs typeface="Open Sans" panose="020B0606030504020204" pitchFamily="34" charset="0"/>
              </a:rPr>
              <a:t>. </a:t>
            </a:r>
            <a:endParaRPr lang="en-US" altLang="zh-CN" sz="2000" dirty="0">
              <a:solidFill>
                <a:schemeClr val="bg1"/>
              </a:solidFill>
              <a:latin typeface="Raleway" panose="020B0003030101060003" pitchFamily="34" charset="0"/>
              <a:ea typeface="微软雅黑" panose="020B0503020204020204" pitchFamily="34" charset="-122"/>
              <a:cs typeface="Open Sans" panose="020B0606030504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right)">
                                      <p:cBhvr>
                                        <p:cTn id="10" dur="500"/>
                                        <p:tgtEl>
                                          <p:spTgt spid="1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wipe(left)">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2" fill="hold" grpId="0" nodeType="click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wipe(right)">
                                      <p:cBhvr>
                                        <p:cTn id="1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22" grpId="0"/>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096000" y="0"/>
            <a:ext cx="6096000" cy="6858000"/>
          </a:xfrm>
          <a:prstGeom prst="rect">
            <a:avLst/>
          </a:prstGeom>
          <a:solidFill>
            <a:srgbClr val="E58F6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14" name="乘号 13"/>
          <p:cNvSpPr/>
          <p:nvPr/>
        </p:nvSpPr>
        <p:spPr>
          <a:xfrm>
            <a:off x="566057" y="551542"/>
            <a:ext cx="508000" cy="508000"/>
          </a:xfrm>
          <a:prstGeom prst="mathMultiply">
            <a:avLst>
              <a:gd name="adj1" fmla="val 4472"/>
            </a:avLst>
          </a:prstGeom>
          <a:solidFill>
            <a:srgbClr val="333333">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乘号 6"/>
          <p:cNvSpPr/>
          <p:nvPr/>
        </p:nvSpPr>
        <p:spPr>
          <a:xfrm>
            <a:off x="10959607" y="5700816"/>
            <a:ext cx="550222" cy="550222"/>
          </a:xfrm>
          <a:prstGeom prst="mathMultiply">
            <a:avLst>
              <a:gd name="adj1" fmla="val 4472"/>
            </a:avLst>
          </a:prstGeom>
          <a:solidFill>
            <a:schemeClr val="bg1">
              <a:lumMod val="95000"/>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文本框 7"/>
          <p:cNvSpPr txBox="1"/>
          <p:nvPr/>
        </p:nvSpPr>
        <p:spPr>
          <a:xfrm>
            <a:off x="1233715" y="1452026"/>
            <a:ext cx="2057490" cy="461665"/>
          </a:xfrm>
          <a:prstGeom prst="rect">
            <a:avLst/>
          </a:prstGeom>
          <a:noFill/>
        </p:spPr>
        <p:txBody>
          <a:bodyPr wrap="square" rtlCol="0">
            <a:spAutoFit/>
          </a:bodyPr>
          <a:lstStyle/>
          <a:p>
            <a:r>
              <a:rPr lang="zh-CN" altLang="en-US" sz="2400" b="1" dirty="0">
                <a:solidFill>
                  <a:schemeClr val="tx1">
                    <a:lumMod val="75000"/>
                    <a:lumOff val="25000"/>
                  </a:schemeClr>
                </a:solidFill>
                <a:latin typeface="微软雅黑 Light" panose="020B0502040204020203" pitchFamily="34" charset="-122"/>
                <a:ea typeface="微软雅黑 Light" panose="020B0502040204020203" pitchFamily="34" charset="-122"/>
              </a:rPr>
              <a:t>优点三</a:t>
            </a:r>
            <a:endParaRPr lang="zh-CN" altLang="en-US" sz="2400" b="1"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12" name="文本框 11"/>
          <p:cNvSpPr txBox="1"/>
          <p:nvPr/>
        </p:nvSpPr>
        <p:spPr>
          <a:xfrm>
            <a:off x="9869713" y="1452026"/>
            <a:ext cx="1146628" cy="461665"/>
          </a:xfrm>
          <a:prstGeom prst="rect">
            <a:avLst/>
          </a:prstGeom>
          <a:noFill/>
        </p:spPr>
        <p:txBody>
          <a:bodyPr wrap="square" rtlCol="0">
            <a:spAutoFit/>
          </a:bodyPr>
          <a:lstStyle/>
          <a:p>
            <a:r>
              <a:rPr lang="zh-CN" altLang="en-US" sz="2400" b="1" dirty="0">
                <a:latin typeface="微软雅黑 Light" panose="020B0502040204020203" pitchFamily="34" charset="-122"/>
                <a:ea typeface="微软雅黑 Light" panose="020B0502040204020203" pitchFamily="34" charset="-122"/>
              </a:rPr>
              <a:t>优点四</a:t>
            </a:r>
            <a:endParaRPr lang="zh-CN" altLang="en-US" sz="2400" b="1" dirty="0">
              <a:latin typeface="微软雅黑 Light" panose="020B0502040204020203" pitchFamily="34" charset="-122"/>
              <a:ea typeface="微软雅黑 Light" panose="020B0502040204020203" pitchFamily="34" charset="-122"/>
            </a:endParaRPr>
          </a:p>
        </p:txBody>
      </p:sp>
      <p:pic>
        <p:nvPicPr>
          <p:cNvPr id="16" name="Picture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726426" y="2041180"/>
            <a:ext cx="4739148" cy="2775640"/>
          </a:xfrm>
          <a:prstGeom prst="roundRect">
            <a:avLst>
              <a:gd name="adj" fmla="val 531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
        <p:nvSpPr>
          <p:cNvPr id="19" name="矩形 18"/>
          <p:cNvSpPr/>
          <p:nvPr/>
        </p:nvSpPr>
        <p:spPr>
          <a:xfrm>
            <a:off x="8657893" y="2300290"/>
            <a:ext cx="3164114" cy="2054217"/>
          </a:xfrm>
          <a:prstGeom prst="rect">
            <a:avLst/>
          </a:prstGeom>
        </p:spPr>
        <p:txBody>
          <a:bodyPr wrap="square">
            <a:spAutoFit/>
          </a:bodyPr>
          <a:lstStyle/>
          <a:p>
            <a:pPr algn="r">
              <a:lnSpc>
                <a:spcPct val="130000"/>
              </a:lnSpc>
            </a:pPr>
            <a:r>
              <a:rPr lang="zh-CN" altLang="en-US" sz="2000" dirty="0">
                <a:solidFill>
                  <a:schemeClr val="bg1"/>
                </a:solidFill>
                <a:latin typeface="Raleway" panose="020B0003030101060003" pitchFamily="34" charset="0"/>
                <a:ea typeface="微软雅黑" panose="020B0503020204020204" pitchFamily="34" charset="-122"/>
                <a:cs typeface="Open Sans" panose="020B0606030504020204" pitchFamily="34" charset="0"/>
              </a:rPr>
              <a:t>医生能够查询自己所有患者的问诊信息，能够编辑修改患者的问诊流程，实现诊断更加自由高效；</a:t>
            </a:r>
            <a:endParaRPr lang="zh-CN" altLang="en-US" sz="2000" dirty="0">
              <a:solidFill>
                <a:schemeClr val="bg1"/>
              </a:solidFill>
              <a:latin typeface="Raleway" panose="020B0003030101060003" pitchFamily="34" charset="0"/>
              <a:ea typeface="微软雅黑" panose="020B0503020204020204" pitchFamily="34" charset="-122"/>
              <a:cs typeface="Open Sans" panose="020B0606030504020204" pitchFamily="34" charset="0"/>
            </a:endParaRPr>
          </a:p>
          <a:p>
            <a:pPr algn="r">
              <a:lnSpc>
                <a:spcPct val="130000"/>
              </a:lnSpc>
            </a:pPr>
            <a:r>
              <a:rPr lang="en-US" altLang="zh-CN" sz="2000" dirty="0">
                <a:solidFill>
                  <a:schemeClr val="bg1"/>
                </a:solidFill>
                <a:latin typeface="Raleway" panose="020B0003030101060003" pitchFamily="34" charset="0"/>
                <a:ea typeface="微软雅黑" panose="020B0503020204020204" pitchFamily="34" charset="-122"/>
                <a:cs typeface="Open Sans" panose="020B0606030504020204" pitchFamily="34" charset="0"/>
              </a:rPr>
              <a:t>. </a:t>
            </a:r>
            <a:endParaRPr lang="en-US" altLang="zh-CN" sz="2000" dirty="0">
              <a:solidFill>
                <a:schemeClr val="bg1"/>
              </a:solidFill>
              <a:latin typeface="Raleway" panose="020B0003030101060003" pitchFamily="34" charset="0"/>
              <a:ea typeface="微软雅黑" panose="020B0503020204020204" pitchFamily="34" charset="-122"/>
              <a:cs typeface="Open Sans" panose="020B0606030504020204" pitchFamily="34" charset="0"/>
            </a:endParaRPr>
          </a:p>
        </p:txBody>
      </p:sp>
      <p:sp>
        <p:nvSpPr>
          <p:cNvPr id="20" name="矩形 19"/>
          <p:cNvSpPr/>
          <p:nvPr/>
        </p:nvSpPr>
        <p:spPr>
          <a:xfrm>
            <a:off x="381887" y="2189169"/>
            <a:ext cx="2909318" cy="1884875"/>
          </a:xfrm>
          <a:prstGeom prst="rect">
            <a:avLst/>
          </a:prstGeom>
        </p:spPr>
        <p:txBody>
          <a:bodyPr wrap="square">
            <a:spAutoFit/>
          </a:bodyPr>
          <a:lstStyle/>
          <a:p>
            <a:pPr algn="just">
              <a:lnSpc>
                <a:spcPct val="150000"/>
              </a:lnSpc>
            </a:pPr>
            <a:r>
              <a:rPr lang="zh-CN" altLang="en-US" sz="2000"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rPr>
              <a:t>对患者就诊流程进行跟踪，患者能够随时查询自己的当前进度和下步流程</a:t>
            </a:r>
            <a:endParaRPr lang="zh-CN" altLang="en-US" sz="2000" dirty="0">
              <a:solidFill>
                <a:schemeClr val="tx1">
                  <a:lumMod val="50000"/>
                  <a:lumOff val="50000"/>
                </a:schemeClr>
              </a:solidFill>
              <a:latin typeface="Raleway" panose="020B0003030101060003" pitchFamily="34" charset="0"/>
              <a:ea typeface="微软雅黑" panose="020B0503020204020204" pitchFamily="34" charset="-122"/>
              <a:cs typeface="Open Sans" panose="020B0606030504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right)">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right)">
                                      <p:cBhvr>
                                        <p:cTn id="15" dur="500"/>
                                        <p:tgtEl>
                                          <p:spTgt spid="19"/>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wipe(left)">
                                      <p:cBhvr>
                                        <p:cTn id="1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9" grpId="0"/>
      <p:bldP spid="20" grpId="0"/>
    </p:bldLst>
  </p:timing>
</p:sld>
</file>

<file path=ppt/tags/tag1.xml><?xml version="1.0" encoding="utf-8"?>
<p:tagLst xmlns:p="http://schemas.openxmlformats.org/presentationml/2006/main">
  <p:tag name="KSO_WM_UNIT_PLACING_PICTURE_USER_VIEWPORT" val="{&quot;height&quot;:2621,&quot;width&quot;:221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333333"/>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333333"/>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1956</Words>
  <Application>WPS 演示</Application>
  <PresentationFormat>宽屏</PresentationFormat>
  <Paragraphs>173</Paragraphs>
  <Slides>17</Slides>
  <Notes>0</Notes>
  <HiddenSlides>0</HiddenSlides>
  <MMClips>0</MMClips>
  <ScaleCrop>false</ScaleCrop>
  <HeadingPairs>
    <vt:vector size="6" baseType="variant">
      <vt:variant>
        <vt:lpstr>已用的字体</vt:lpstr>
      </vt:variant>
      <vt:variant>
        <vt:i4>27</vt:i4>
      </vt:variant>
      <vt:variant>
        <vt:lpstr>主题</vt:lpstr>
      </vt:variant>
      <vt:variant>
        <vt:i4>2</vt:i4>
      </vt:variant>
      <vt:variant>
        <vt:lpstr>幻灯片标题</vt:lpstr>
      </vt:variant>
      <vt:variant>
        <vt:i4>17</vt:i4>
      </vt:variant>
    </vt:vector>
  </HeadingPairs>
  <TitlesOfParts>
    <vt:vector size="46" baseType="lpstr">
      <vt:lpstr>Arial</vt:lpstr>
      <vt:lpstr>宋体</vt:lpstr>
      <vt:lpstr>Wingdings</vt:lpstr>
      <vt:lpstr>微软雅黑 Light</vt:lpstr>
      <vt:lpstr>微软雅黑</vt:lpstr>
      <vt:lpstr>Open Sans</vt:lpstr>
      <vt:lpstr>印品睿圆体</vt:lpstr>
      <vt:lpstr>等线</vt:lpstr>
      <vt:lpstr>等线 Light</vt:lpstr>
      <vt:lpstr>Calibri</vt:lpstr>
      <vt:lpstr>Arial Unicode MS</vt:lpstr>
      <vt:lpstr>Raleway</vt:lpstr>
      <vt:lpstr>汉仪柏青体繁</vt:lpstr>
      <vt:lpstr>Roboto Lt</vt:lpstr>
      <vt:lpstr>Segoe Print</vt:lpstr>
      <vt:lpstr>Servetica</vt:lpstr>
      <vt:lpstr>Calibri</vt:lpstr>
      <vt:lpstr>Yu Gothic UI Semilight</vt:lpstr>
      <vt:lpstr>方正姚体</vt:lpstr>
      <vt:lpstr>Calibri Light</vt:lpstr>
      <vt:lpstr>方正兰亭黑简体</vt:lpstr>
      <vt:lpstr>方正鲁迅行书 简</vt:lpstr>
      <vt:lpstr>方正小标宋_GBK</vt:lpstr>
      <vt:lpstr>汉仪昌黎宋刻本原版W</vt:lpstr>
      <vt:lpstr>汉仪青云简</vt:lpstr>
      <vt:lpstr>华文楷体</vt:lpstr>
      <vt:lpstr>Source Sans Pro Light</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路明非</dc:creator>
  <cp:lastModifiedBy>Kiddo</cp:lastModifiedBy>
  <cp:revision>354</cp:revision>
  <dcterms:created xsi:type="dcterms:W3CDTF">2019-11-08T15:08:00Z</dcterms:created>
  <dcterms:modified xsi:type="dcterms:W3CDTF">2022-03-13T10:41:52Z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2052-11.1.0.11294</vt:lpwstr>
  </property>
  <property fmtid="{D5CDD505-2E9C-101B-9397-08002B2CF9AE}" pid="3" name="KSOTemplateUUID">
    <vt:lpwstr>v1.0_mb_irirl+sqcDZ1lQYY28dqmg==</vt:lpwstr>
  </property>
  <property fmtid="{D5CDD505-2E9C-101B-9397-08002B2CF9AE}" pid="4" name="ICV">
    <vt:lpwstr>88CBF75D40F548CFB28002C64CAAC55A</vt:lpwstr>
  </property>
</Properties>
</file>

<file path=docProps/thumbnail.jpeg>
</file>